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719-7B3A-4496-860F-4BD1E8CEF419}" type="datetimeFigureOut">
              <a:rPr lang="es-ES" smtClean="0"/>
              <a:pPr/>
              <a:t>11/02/2011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63BD-86C5-4251-AE9C-3E7D6DD796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719-7B3A-4496-860F-4BD1E8CEF419}" type="datetimeFigureOut">
              <a:rPr lang="es-ES" smtClean="0"/>
              <a:pPr/>
              <a:t>11/02/2011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63BD-86C5-4251-AE9C-3E7D6DD796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719-7B3A-4496-860F-4BD1E8CEF419}" type="datetimeFigureOut">
              <a:rPr lang="es-ES" smtClean="0"/>
              <a:pPr/>
              <a:t>11/02/2011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63BD-86C5-4251-AE9C-3E7D6DD796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719-7B3A-4496-860F-4BD1E8CEF419}" type="datetimeFigureOut">
              <a:rPr lang="es-ES" smtClean="0"/>
              <a:pPr/>
              <a:t>11/02/2011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63BD-86C5-4251-AE9C-3E7D6DD796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719-7B3A-4496-860F-4BD1E8CEF419}" type="datetimeFigureOut">
              <a:rPr lang="es-ES" smtClean="0"/>
              <a:pPr/>
              <a:t>11/02/2011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63BD-86C5-4251-AE9C-3E7D6DD796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719-7B3A-4496-860F-4BD1E8CEF419}" type="datetimeFigureOut">
              <a:rPr lang="es-ES" smtClean="0"/>
              <a:pPr/>
              <a:t>11/02/2011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63BD-86C5-4251-AE9C-3E7D6DD796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719-7B3A-4496-860F-4BD1E8CEF419}" type="datetimeFigureOut">
              <a:rPr lang="es-ES" smtClean="0"/>
              <a:pPr/>
              <a:t>11/02/2011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63BD-86C5-4251-AE9C-3E7D6DD796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719-7B3A-4496-860F-4BD1E8CEF419}" type="datetimeFigureOut">
              <a:rPr lang="es-ES" smtClean="0"/>
              <a:pPr/>
              <a:t>11/02/2011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63BD-86C5-4251-AE9C-3E7D6DD796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719-7B3A-4496-860F-4BD1E8CEF419}" type="datetimeFigureOut">
              <a:rPr lang="es-ES" smtClean="0"/>
              <a:pPr/>
              <a:t>11/02/2011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63BD-86C5-4251-AE9C-3E7D6DD796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719-7B3A-4496-860F-4BD1E8CEF419}" type="datetimeFigureOut">
              <a:rPr lang="es-ES" smtClean="0"/>
              <a:pPr/>
              <a:t>11/02/2011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63BD-86C5-4251-AE9C-3E7D6DD796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D719-7B3A-4496-860F-4BD1E8CEF419}" type="datetimeFigureOut">
              <a:rPr lang="es-ES" smtClean="0"/>
              <a:pPr/>
              <a:t>11/02/2011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63BD-86C5-4251-AE9C-3E7D6DD796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FD719-7B3A-4496-860F-4BD1E8CEF419}" type="datetimeFigureOut">
              <a:rPr lang="es-ES" smtClean="0"/>
              <a:pPr/>
              <a:t>11/02/2011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763BD-86C5-4251-AE9C-3E7D6DD796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8786874" cy="64294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13800" dirty="0" smtClean="0"/>
              <a:t>FORMULAS DEL COSTO</a:t>
            </a:r>
            <a:endParaRPr lang="es-ES" sz="13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786050" y="5786454"/>
            <a:ext cx="5214974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SV" sz="2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LIC. PEDRO ARNOLDO AGUIRRE NATIVÍ</a:t>
            </a:r>
            <a:endParaRPr lang="es-SV" sz="2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Picture 2" descr="I:\planificaciones\logo insocr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79724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500042"/>
            <a:ext cx="8501122" cy="592935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s-ES" sz="5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COSTO PRIMO</a:t>
            </a:r>
            <a:r>
              <a:rPr lang="es-ES" sz="4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s-ES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MATERIA PRIMA+MATERIAL DIRECTO+MANO DE OBRA DIRECTA</a:t>
            </a:r>
          </a:p>
          <a:p>
            <a:endParaRPr lang="es-ES" sz="51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ES" sz="5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COSTO PRIMO= MATERIALES+MANO DE OBRA DIRECTA</a:t>
            </a:r>
          </a:p>
          <a:p>
            <a:endParaRPr lang="es-ES" sz="43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s-ES" sz="4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s-ES" sz="7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CP=MP+MD+MOD</a:t>
            </a:r>
            <a:endParaRPr lang="es-ES" sz="7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28596" y="285728"/>
            <a:ext cx="8215370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000" dirty="0" smtClean="0"/>
              <a:t>COSTO DE FABRICACION O DE  PRODUCCIÒN </a:t>
            </a:r>
            <a:r>
              <a:rPr lang="es-ES" dirty="0" smtClean="0"/>
              <a:t>= COSTO PRIMO + CARGA FABRIL</a:t>
            </a:r>
          </a:p>
          <a:p>
            <a:pPr algn="ctr"/>
            <a:r>
              <a:rPr lang="es-ES" sz="4000" dirty="0" smtClean="0"/>
              <a:t>CDP=CP+CF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00034" y="2643182"/>
            <a:ext cx="8215370" cy="126188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COSTO DE FABRICACION O DE  PRODUCCIÒN =  COSTO PRIMO + COSTOS INDIRECTOS DE FABRICACIÓN</a:t>
            </a:r>
          </a:p>
          <a:p>
            <a:pPr algn="ctr"/>
            <a:r>
              <a:rPr lang="es-ES" sz="4000" dirty="0" smtClean="0"/>
              <a:t>CDP=CP+CIF</a:t>
            </a:r>
            <a:endParaRPr lang="es-ES" sz="4000" dirty="0"/>
          </a:p>
        </p:txBody>
      </p:sp>
      <p:sp>
        <p:nvSpPr>
          <p:cNvPr id="5" name="4 Rectángulo"/>
          <p:cNvSpPr/>
          <p:nvPr/>
        </p:nvSpPr>
        <p:spPr>
          <a:xfrm>
            <a:off x="428596" y="4714884"/>
            <a:ext cx="8286808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 smtClean="0"/>
              <a:t>COSTO DE FABRICACION O DE  PRODUCCIÒN =  COSTO DE TRANSFORMACIÓN + MATERIALES</a:t>
            </a:r>
          </a:p>
          <a:p>
            <a:pPr algn="ctr"/>
            <a:r>
              <a:rPr lang="es-ES" sz="4000" dirty="0" smtClean="0"/>
              <a:t>CDP=CDT+MP+MD</a:t>
            </a:r>
          </a:p>
          <a:p>
            <a:pPr algn="ctr"/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428596" y="714356"/>
            <a:ext cx="8286808" cy="153888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 smtClean="0"/>
              <a:t>COSTO DE FABRICACION O DE  PRODUCCIÒN =  COSTO PRIMO + CARGA FABRIL</a:t>
            </a:r>
          </a:p>
          <a:p>
            <a:pPr algn="ctr"/>
            <a:r>
              <a:rPr lang="es-ES" sz="4000" dirty="0" smtClean="0"/>
              <a:t>CDP=CP+CIF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357158" y="2857496"/>
            <a:ext cx="8286808" cy="126188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 smtClean="0"/>
              <a:t>COSTO DE FABRICACION O DE  PRODUCCIÒN =  COSTO  DIRECTO +  CARGA FABRIL</a:t>
            </a:r>
          </a:p>
          <a:p>
            <a:pPr algn="ctr"/>
            <a:r>
              <a:rPr lang="es-ES" sz="4000" dirty="0" smtClean="0"/>
              <a:t>CDP=CD+CF</a:t>
            </a:r>
          </a:p>
          <a:p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428596" y="4786323"/>
            <a:ext cx="8286808" cy="15388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 smtClean="0"/>
              <a:t>COSTO DE FABRICACION O DE  PRODUCCIÒN =  COSTO  DIRECTO +  (COSTO INDIRECTO – GASROS DE OPERACIÓN )</a:t>
            </a:r>
          </a:p>
          <a:p>
            <a:pPr algn="ctr"/>
            <a:r>
              <a:rPr lang="es-ES" sz="4000" dirty="0" smtClean="0"/>
              <a:t>CDP=CD+(CI – G O)</a:t>
            </a:r>
          </a:p>
          <a:p>
            <a:endParaRPr lang="es-E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28596" y="500042"/>
            <a:ext cx="8215370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CARGA FABRIL= MATERIAL INDIRECTO+MANO DE OBRA INDIRECTA+OTROS INDIRECTOS</a:t>
            </a:r>
          </a:p>
          <a:p>
            <a:pPr algn="ctr"/>
            <a:endParaRPr lang="es-ES" dirty="0" smtClean="0"/>
          </a:p>
          <a:p>
            <a:pPr algn="ctr"/>
            <a:r>
              <a:rPr lang="es-ES" sz="2400" dirty="0" smtClean="0"/>
              <a:t>CF=MI+MOI+OI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57158" y="2357430"/>
            <a:ext cx="8215370" cy="16312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COSTO DE TRANSFORMACIÓN=  MANO DE OBRA DIRECTA+CARGA FABRIL</a:t>
            </a:r>
          </a:p>
          <a:p>
            <a:pPr algn="ctr"/>
            <a:endParaRPr lang="es-ES" sz="2000" dirty="0" smtClean="0"/>
          </a:p>
          <a:p>
            <a:pPr algn="ctr"/>
            <a:r>
              <a:rPr lang="es-ES" sz="3200" dirty="0" smtClean="0"/>
              <a:t>CDT=MOD+CF</a:t>
            </a:r>
            <a:endParaRPr lang="es-ES" sz="2800" dirty="0"/>
          </a:p>
        </p:txBody>
      </p:sp>
      <p:sp>
        <p:nvSpPr>
          <p:cNvPr id="5" name="4 Rectángulo"/>
          <p:cNvSpPr/>
          <p:nvPr/>
        </p:nvSpPr>
        <p:spPr>
          <a:xfrm>
            <a:off x="357158" y="4429132"/>
            <a:ext cx="8358246" cy="20928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400" dirty="0" smtClean="0"/>
              <a:t>GASTOS DE OPERACIÓN=  GASTOS DE VENTA+GASTOS DE ADMINISTRACIÓN+GASTOS FINANCIEROS                                      </a:t>
            </a:r>
          </a:p>
          <a:p>
            <a:pPr algn="ctr"/>
            <a:r>
              <a:rPr lang="es-ES" dirty="0" smtClean="0"/>
              <a:t> </a:t>
            </a:r>
          </a:p>
          <a:p>
            <a:pPr algn="ctr"/>
            <a:r>
              <a:rPr lang="es-ES" sz="2800" dirty="0" smtClean="0"/>
              <a:t>GO=GV+GA+GF</a:t>
            </a:r>
          </a:p>
          <a:p>
            <a:pPr algn="ctr"/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214290"/>
            <a:ext cx="8286808" cy="233910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800" dirty="0" smtClean="0"/>
              <a:t>COSTO TOTAL=  COSTO PRIMO + COSTOS INDIRECTOS</a:t>
            </a:r>
          </a:p>
          <a:p>
            <a:pPr algn="ctr"/>
            <a:endParaRPr lang="es-ES" sz="2800" dirty="0" smtClean="0"/>
          </a:p>
          <a:p>
            <a:pPr algn="ctr"/>
            <a:r>
              <a:rPr lang="es-ES" sz="5400" dirty="0" smtClean="0"/>
              <a:t>CT=CP+CI</a:t>
            </a: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357158" y="2857496"/>
            <a:ext cx="8286808" cy="16312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2800" dirty="0" smtClean="0"/>
              <a:t>COSTO TOTAL=  COSTO DIRECTOS+ COSTOS INDIRECTOS</a:t>
            </a:r>
          </a:p>
          <a:p>
            <a:pPr algn="ctr"/>
            <a:endParaRPr lang="es-ES" sz="2800" dirty="0" smtClean="0"/>
          </a:p>
          <a:p>
            <a:pPr algn="ctr"/>
            <a:r>
              <a:rPr lang="es-ES" sz="4000" dirty="0" smtClean="0"/>
              <a:t>CT=CD+CI</a:t>
            </a:r>
            <a:endParaRPr lang="es-ES" sz="4000" dirty="0"/>
          </a:p>
        </p:txBody>
      </p:sp>
      <p:sp>
        <p:nvSpPr>
          <p:cNvPr id="4" name="3 Rectángulo"/>
          <p:cNvSpPr/>
          <p:nvPr/>
        </p:nvSpPr>
        <p:spPr>
          <a:xfrm>
            <a:off x="285720" y="4714884"/>
            <a:ext cx="8286808" cy="20005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800" dirty="0" smtClean="0"/>
              <a:t>COSTOS INDIRECTOS= CARGA FABRIL+GASTOS DE OPERACIÓN</a:t>
            </a:r>
          </a:p>
          <a:p>
            <a:pPr algn="ctr"/>
            <a:endParaRPr lang="es-ES" sz="2800" dirty="0" smtClean="0"/>
          </a:p>
          <a:p>
            <a:pPr algn="ctr"/>
            <a:r>
              <a:rPr lang="es-ES" sz="4000" dirty="0" smtClean="0"/>
              <a:t>CI= CF+GO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857232"/>
            <a:ext cx="8286808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800" dirty="0" smtClean="0"/>
              <a:t>COSTO UNITARIO TOTAL=  COSTO TOTAL÷UNIDADES PRODUCIDAS</a:t>
            </a:r>
          </a:p>
          <a:p>
            <a:pPr algn="ctr"/>
            <a:endParaRPr lang="es-ES" sz="2800" dirty="0" smtClean="0"/>
          </a:p>
          <a:p>
            <a:pPr algn="ctr"/>
            <a:r>
              <a:rPr lang="es-ES" sz="4000" dirty="0" smtClean="0"/>
              <a:t>CUT=CT÷UP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357158" y="4000504"/>
            <a:ext cx="8286808" cy="20005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800" dirty="0" smtClean="0"/>
              <a:t>COSTO UNITARIO DE FABRICACIÓN=  COSTO DE FABRICACIÓN÷UNIDADES PRODUCIDAS</a:t>
            </a:r>
          </a:p>
          <a:p>
            <a:pPr algn="ctr"/>
            <a:endParaRPr lang="es-ES" sz="2800" dirty="0" smtClean="0"/>
          </a:p>
          <a:p>
            <a:pPr algn="ctr"/>
            <a:r>
              <a:rPr lang="es-ES" sz="4000" dirty="0" smtClean="0"/>
              <a:t>CUT=CTF÷UP</a:t>
            </a:r>
            <a:endParaRPr lang="es-ES" sz="4000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0034" y="2428868"/>
            <a:ext cx="8286808" cy="19697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800" dirty="0" smtClean="0"/>
              <a:t>PRECIO DE VENTA UNITARIO= PRECIO DE VENTA ÷ UNIDADES PRODUCIDAS</a:t>
            </a:r>
          </a:p>
          <a:p>
            <a:pPr algn="ctr"/>
            <a:r>
              <a:rPr lang="es-ES" sz="4400" dirty="0" smtClean="0"/>
              <a:t>PVU= PV÷UP</a:t>
            </a:r>
            <a:endParaRPr lang="es-ES" sz="3200" dirty="0" smtClean="0"/>
          </a:p>
          <a:p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500034" y="4572008"/>
            <a:ext cx="8286808" cy="21236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800" dirty="0" smtClean="0"/>
              <a:t>VALOR TOTAL DE UNIDADES VENDIDAS= PRECIO DE VENTA UNITARIO X UNIDADES VENDIDAS</a:t>
            </a:r>
          </a:p>
          <a:p>
            <a:pPr algn="ctr"/>
            <a:r>
              <a:rPr lang="es-ES" sz="3600" dirty="0" smtClean="0"/>
              <a:t>VTUV= PVU X UV9</a:t>
            </a:r>
          </a:p>
          <a:p>
            <a:pPr algn="ctr"/>
            <a:endParaRPr lang="es-ES" sz="4000" dirty="0"/>
          </a:p>
        </p:txBody>
      </p:sp>
      <p:sp>
        <p:nvSpPr>
          <p:cNvPr id="5" name="4 Rectángulo"/>
          <p:cNvSpPr/>
          <p:nvPr/>
        </p:nvSpPr>
        <p:spPr>
          <a:xfrm>
            <a:off x="428596" y="285728"/>
            <a:ext cx="8286808" cy="20005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" sz="2800" dirty="0" smtClean="0"/>
              <a:t>PRECIO DE VENTA = COSTO TOTAL+PORCENTAJE DE UTILIDAD (Margen de ganancia)</a:t>
            </a:r>
          </a:p>
          <a:p>
            <a:pPr algn="ctr"/>
            <a:endParaRPr lang="es-ES" sz="2800" dirty="0" smtClean="0"/>
          </a:p>
          <a:p>
            <a:pPr algn="ctr"/>
            <a:r>
              <a:rPr lang="es-ES" sz="4000" dirty="0" smtClean="0"/>
              <a:t>PV= CT+%U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246</Words>
  <Application>Microsoft Office PowerPoint</Application>
  <PresentationFormat>Presentación en pantalla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FORMULAS DEL COSTO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FORMULAS DEL COSTO</dc:title>
  <dc:creator>Administrador</dc:creator>
  <cp:lastModifiedBy>PC009</cp:lastModifiedBy>
  <cp:revision>14</cp:revision>
  <dcterms:created xsi:type="dcterms:W3CDTF">2011-02-10T09:20:07Z</dcterms:created>
  <dcterms:modified xsi:type="dcterms:W3CDTF">2011-02-11T19:53:24Z</dcterms:modified>
</cp:coreProperties>
</file>