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B9F43-9074-4F86-8F60-7E87A7F57E85}" type="datetimeFigureOut">
              <a:rPr lang="es-ES" smtClean="0"/>
              <a:t>04/01/2010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9A3D6-5835-483D-8676-E33571004BF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ercepci%C3%B3n" TargetMode="External"/><Relationship Id="rId7" Type="http://schemas.openxmlformats.org/officeDocument/2006/relationships/hyperlink" Target="http://es.wikipedia.org/wiki/Inteligencia_emocional" TargetMode="External"/><Relationship Id="rId2" Type="http://schemas.openxmlformats.org/officeDocument/2006/relationships/hyperlink" Target="http://es.wikipedia.org/wiki/Psicolog%C3%A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Narcisismo" TargetMode="External"/><Relationship Id="rId5" Type="http://schemas.openxmlformats.org/officeDocument/2006/relationships/hyperlink" Target="http://es.wikipedia.org/wiki/Amor" TargetMode="External"/><Relationship Id="rId4" Type="http://schemas.openxmlformats.org/officeDocument/2006/relationships/hyperlink" Target="http://es.wikipedia.org/wiki/Emoci%C3%B3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L%C3%B3gica" TargetMode="External"/><Relationship Id="rId2" Type="http://schemas.openxmlformats.org/officeDocument/2006/relationships/hyperlink" Target="http://es.wikipedia.org/wiki/Racionalizaci%C3%B3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14291"/>
            <a:ext cx="7772400" cy="1285884"/>
          </a:xfrm>
        </p:spPr>
        <p:txBody>
          <a:bodyPr/>
          <a:lstStyle/>
          <a:p>
            <a:r>
              <a:rPr lang="es-ES" dirty="0"/>
              <a:t>	</a:t>
            </a:r>
            <a:r>
              <a:rPr lang="es-ES" sz="7200" dirty="0" smtClean="0">
                <a:latin typeface="Broadway" pitchFamily="82" charset="0"/>
              </a:rPr>
              <a:t>AUTOESTIMA</a:t>
            </a:r>
            <a:endParaRPr lang="es-ES" sz="7200" dirty="0">
              <a:latin typeface="Broadway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4714908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 descr="D:\Melani\Mis Documentos\IMAGENES AUTOEATIMA\autoesti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2500298" cy="5000660"/>
          </a:xfrm>
          <a:prstGeom prst="rect">
            <a:avLst/>
          </a:prstGeom>
          <a:noFill/>
        </p:spPr>
      </p:pic>
      <p:pic>
        <p:nvPicPr>
          <p:cNvPr id="1027" name="Picture 3" descr="D:\Melani\Mis Documentos\IMAGENES AUTOEATIMA\autoestima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142984"/>
            <a:ext cx="4050426" cy="3000396"/>
          </a:xfrm>
          <a:prstGeom prst="rect">
            <a:avLst/>
          </a:prstGeom>
          <a:noFill/>
        </p:spPr>
      </p:pic>
      <p:pic>
        <p:nvPicPr>
          <p:cNvPr id="1028" name="Picture 4" descr="D:\Melani\Mis Documentos\IMAGENES AUTOEATIMA\autoestim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1357298"/>
            <a:ext cx="2857488" cy="2571769"/>
          </a:xfrm>
          <a:prstGeom prst="rect">
            <a:avLst/>
          </a:prstGeom>
          <a:noFill/>
        </p:spPr>
      </p:pic>
      <p:pic>
        <p:nvPicPr>
          <p:cNvPr id="1029" name="Picture 5" descr="D:\Melani\Mis Documentos\IMAGENES AUTOEATIMA\autoestima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3929066"/>
            <a:ext cx="3286148" cy="2928934"/>
          </a:xfrm>
          <a:prstGeom prst="rect">
            <a:avLst/>
          </a:prstGeom>
          <a:noFill/>
        </p:spPr>
      </p:pic>
      <p:pic>
        <p:nvPicPr>
          <p:cNvPr id="1030" name="Picture 6" descr="D:\Melani\Mis Documentos\IMAGENES AUTOEATIMA\images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24" y="4000480"/>
            <a:ext cx="371477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rmAutofit fontScale="85000" lnSpcReduction="10000"/>
          </a:bodyPr>
          <a:lstStyle/>
          <a:p>
            <a:r>
              <a:rPr lang="es-ES" sz="4000" dirty="0"/>
              <a:t>En </a:t>
            </a:r>
            <a:r>
              <a:rPr lang="es-ES" sz="4000" dirty="0">
                <a:hlinkClick r:id="rId2" tooltip="Psicología"/>
              </a:rPr>
              <a:t>Psicología</a:t>
            </a:r>
            <a:r>
              <a:rPr lang="es-ES" sz="4000" dirty="0"/>
              <a:t>, la </a:t>
            </a:r>
            <a:r>
              <a:rPr lang="es-ES" sz="4000" b="1" dirty="0"/>
              <a:t>autoestima</a:t>
            </a:r>
            <a:r>
              <a:rPr lang="es-ES" sz="4000" dirty="0"/>
              <a:t>, también llamada </a:t>
            </a:r>
            <a:r>
              <a:rPr lang="es-ES" sz="4000" b="1" dirty="0"/>
              <a:t>amor propio</a:t>
            </a:r>
            <a:r>
              <a:rPr lang="es-ES" sz="4000" dirty="0"/>
              <a:t> o </a:t>
            </a:r>
            <a:r>
              <a:rPr lang="es-ES" sz="4000" b="1" dirty="0"/>
              <a:t>autoapreciación</a:t>
            </a:r>
            <a:r>
              <a:rPr lang="es-ES" sz="4000" dirty="0"/>
              <a:t>, es la </a:t>
            </a:r>
            <a:r>
              <a:rPr lang="es-ES" sz="4000" dirty="0">
                <a:hlinkClick r:id="rId3" tooltip="Percepción"/>
              </a:rPr>
              <a:t>percepción</a:t>
            </a:r>
            <a:r>
              <a:rPr lang="es-ES" sz="4000" dirty="0"/>
              <a:t> </a:t>
            </a:r>
            <a:r>
              <a:rPr lang="es-ES" sz="4000" dirty="0">
                <a:hlinkClick r:id="rId4" tooltip="Emoción"/>
              </a:rPr>
              <a:t>emocional</a:t>
            </a:r>
            <a:r>
              <a:rPr lang="es-ES" sz="4000" dirty="0"/>
              <a:t> profunda que las personas tienen de sí mismas. Puede expresarse como el </a:t>
            </a:r>
            <a:r>
              <a:rPr lang="es-ES" sz="4000" dirty="0">
                <a:hlinkClick r:id="rId5" tooltip="Amor"/>
              </a:rPr>
              <a:t>amor</a:t>
            </a:r>
            <a:r>
              <a:rPr lang="es-ES" sz="4000" dirty="0"/>
              <a:t> hacia uno mismo. El término suele confundirse con el </a:t>
            </a:r>
            <a:r>
              <a:rPr lang="es-ES" sz="4000" dirty="0">
                <a:hlinkClick r:id="rId6" tooltip="Narcisismo"/>
              </a:rPr>
              <a:t>narcisismo</a:t>
            </a:r>
            <a:r>
              <a:rPr lang="es-ES" sz="4000" dirty="0"/>
              <a:t> o el coloquial </a:t>
            </a:r>
            <a:r>
              <a:rPr lang="es-ES" sz="4000" i="1" dirty="0"/>
              <a:t>ego</a:t>
            </a:r>
            <a:r>
              <a:rPr lang="es-ES" sz="4000" dirty="0"/>
              <a:t>, que referencia en realidad una actitud ostensible que demuestra un individuo acerca de sí mismo ante los demás, y no la verdadera actitud u opinión emocional que este tiene de sí. Es un aspecto básico de la </a:t>
            </a:r>
            <a:r>
              <a:rPr lang="es-ES" sz="4000" dirty="0">
                <a:hlinkClick r:id="rId7" tooltip="Inteligencia emocional"/>
              </a:rPr>
              <a:t>inteligencia emocional</a:t>
            </a:r>
            <a:r>
              <a:rPr lang="es-ES" sz="4000" dirty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r>
              <a:rPr lang="es-ES" sz="3500" dirty="0" smtClean="0"/>
              <a:t>La percepción emocional puede fácilmente llegar a sobrepasar en sus causas a la </a:t>
            </a:r>
            <a:r>
              <a:rPr lang="es-ES" sz="3500" dirty="0" smtClean="0">
                <a:hlinkClick r:id="rId2" tooltip="Racionalización"/>
              </a:rPr>
              <a:t>racionalización</a:t>
            </a:r>
            <a:r>
              <a:rPr lang="es-ES" sz="3500" dirty="0" smtClean="0"/>
              <a:t> y la </a:t>
            </a:r>
            <a:r>
              <a:rPr lang="es-ES" sz="3500" dirty="0" smtClean="0">
                <a:hlinkClick r:id="rId3" tooltip="Lógica"/>
              </a:rPr>
              <a:t>lógica</a:t>
            </a:r>
            <a:r>
              <a:rPr lang="es-ES" sz="3500" dirty="0" smtClean="0"/>
              <a:t> del individuo. Por ello, tener una buena autoestima implica ser conscientes de las virtudes y defectos propios ( autoconcepto ) así como de lo que los demás realmente dicen de uno (heteroconcepto) y sienten hacia uno (heteroestima), aceptando todo ello en su justa medida, sin amplificarlo ni reducirlo, sabiendo y afirmando que en cualquier caso uno es valioso y digno. Implica, por lo tanto, el respeto hacia uno mismo y consecuentemente hacia los demás. La autoestima es el requisito indispensable para las relaciones interpersonales sanas.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6437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sz="3800" b="1" dirty="0"/>
              <a:t>La autoestima integral</a:t>
            </a:r>
            <a:endParaRPr lang="es-ES" sz="3800" dirty="0"/>
          </a:p>
          <a:p>
            <a:r>
              <a:rPr lang="es-ES" dirty="0" err="1"/>
              <a:t>Renny</a:t>
            </a:r>
            <a:r>
              <a:rPr lang="es-ES" dirty="0"/>
              <a:t> </a:t>
            </a:r>
            <a:r>
              <a:rPr lang="es-ES" dirty="0" err="1"/>
              <a:t>Yagosesky</a:t>
            </a:r>
            <a:r>
              <a:rPr lang="es-ES" dirty="0"/>
              <a:t>, autor de </a:t>
            </a:r>
            <a:r>
              <a:rPr lang="es-ES" i="1" dirty="0"/>
              <a:t>Autoestima en palabras sencillas</a:t>
            </a:r>
            <a:r>
              <a:rPr lang="es-ES" dirty="0"/>
              <a:t>, considera que la autoestima es una función del organismo y un recurso integral y complejo de autoprotección y desarrollo personal. Es un constructo que trasciende la idea básica de autovaloración, y aunque la incluye, va más allá e incorpora aspectos biopsicosociales, pues las debilidades de autoestima afectan la salud, las relaciones y la productividad, mientras que su robustecimiento potencia en la persona global, es decir, su salud, su adaptabilidad social y sus capacidades productivas.</a:t>
            </a:r>
          </a:p>
          <a:p>
            <a:r>
              <a:rPr lang="es-ES" dirty="0"/>
              <a:t>La consecución o mantenimiento de una buena autoestima es una tarea fundamental de cualquier psicoterapia, pues la presencia de actitudes hipercríticas e irracionales hacia sí mismo suele ser un síntoma recurrente de los variados problemas conductuales humanos.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sz="4200" b="1" dirty="0"/>
              <a:t>Síntomas de un autoestima positiva</a:t>
            </a:r>
            <a:endParaRPr lang="es-ES" sz="4200" dirty="0"/>
          </a:p>
          <a:p>
            <a:r>
              <a:rPr lang="es-ES" dirty="0"/>
              <a:t>Una persona con la autoestima alta:</a:t>
            </a:r>
          </a:p>
          <a:p>
            <a:pPr lvl="0"/>
            <a:r>
              <a:rPr lang="es-ES" dirty="0"/>
              <a:t>asume responsabilidades con facilidad; </a:t>
            </a:r>
          </a:p>
          <a:p>
            <a:pPr lvl="0"/>
            <a:r>
              <a:rPr lang="es-ES" dirty="0"/>
              <a:t>está orgullosa de sus logros; </a:t>
            </a:r>
          </a:p>
          <a:p>
            <a:pPr lvl="0"/>
            <a:r>
              <a:rPr lang="es-ES" dirty="0"/>
              <a:t>afronta nuevos retos con entusiasmo; </a:t>
            </a:r>
          </a:p>
          <a:p>
            <a:pPr lvl="0"/>
            <a:r>
              <a:rPr lang="es-ES" dirty="0"/>
              <a:t>utiliza sus medios, oportunidades y capacidades para modificar su vida de manera positiva; </a:t>
            </a:r>
          </a:p>
          <a:p>
            <a:pPr lvl="0"/>
            <a:r>
              <a:rPr lang="es-ES" dirty="0"/>
              <a:t>se quiere y se respeta a sí misma y consigue el aprecio y respeto de quienes le rodean; </a:t>
            </a:r>
          </a:p>
          <a:p>
            <a:pPr lvl="0"/>
            <a:r>
              <a:rPr lang="es-ES" dirty="0"/>
              <a:t>rechaza toda actitud negativa para la persona misma; </a:t>
            </a:r>
          </a:p>
          <a:p>
            <a:pPr lvl="0"/>
            <a:r>
              <a:rPr lang="es-ES" dirty="0"/>
              <a:t>expresa sinceridad en toda manifestación de afecto que realiza; </a:t>
            </a:r>
          </a:p>
          <a:p>
            <a:pPr lvl="0"/>
            <a:r>
              <a:rPr lang="es-ES" dirty="0"/>
              <a:t>se acepta a sí misma; </a:t>
            </a:r>
          </a:p>
          <a:p>
            <a:pPr lvl="0"/>
            <a:r>
              <a:rPr lang="es-ES" dirty="0"/>
              <a:t>no es envidiosa.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/>
          <a:lstStyle/>
          <a:p>
            <a:pPr>
              <a:buNone/>
            </a:pPr>
            <a:r>
              <a:rPr lang="es-ES" sz="4000" b="1" dirty="0"/>
              <a:t>Síntomas de una autoestima negativa</a:t>
            </a:r>
            <a:endParaRPr lang="es-ES" sz="4000" dirty="0"/>
          </a:p>
          <a:p>
            <a:r>
              <a:rPr lang="es-ES" sz="3600" dirty="0"/>
              <a:t>Cuando una persona tiene su autoestima baja:</a:t>
            </a:r>
          </a:p>
          <a:p>
            <a:pPr lvl="0"/>
            <a:r>
              <a:rPr lang="es-ES" sz="3600" dirty="0"/>
              <a:t>desprecia sus dones naturales; </a:t>
            </a:r>
          </a:p>
          <a:p>
            <a:pPr lvl="0"/>
            <a:r>
              <a:rPr lang="es-ES" sz="3600" dirty="0"/>
              <a:t>otras personas influyen en ella con facilidad; </a:t>
            </a:r>
          </a:p>
          <a:p>
            <a:pPr lvl="0"/>
            <a:r>
              <a:rPr lang="es-ES" sz="3600" dirty="0"/>
              <a:t>se frustra fácilmente; </a:t>
            </a:r>
          </a:p>
          <a:p>
            <a:pPr lvl="0"/>
            <a:r>
              <a:rPr lang="es-ES" sz="3600" dirty="0"/>
              <a:t>se siente impotente; </a:t>
            </a:r>
          </a:p>
          <a:p>
            <a:pPr lvl="0"/>
            <a:r>
              <a:rPr lang="es-ES" sz="3600" dirty="0"/>
              <a:t>actúa a la defensiva; </a:t>
            </a:r>
          </a:p>
          <a:p>
            <a:pPr lvl="0"/>
            <a:r>
              <a:rPr lang="es-ES" sz="3600" dirty="0"/>
              <a:t>culpa a los demás por sus debilidades.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479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AUTOESTIMA</vt:lpstr>
      <vt:lpstr>Diapositiva 2</vt:lpstr>
      <vt:lpstr>Diapositiva 3</vt:lpstr>
      <vt:lpstr>Diapositiva 4</vt:lpstr>
      <vt:lpstr>Diapositiva 5</vt:lpstr>
      <vt:lpstr>Diapositiva 6</vt:lpstr>
    </vt:vector>
  </TitlesOfParts>
  <Company>Mi Familia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AUTOESTIMA</dc:title>
  <dc:creator>Joel Arnoldo Aguirre</dc:creator>
  <cp:lastModifiedBy>Joel Arnoldo Aguirre</cp:lastModifiedBy>
  <cp:revision>3</cp:revision>
  <dcterms:created xsi:type="dcterms:W3CDTF">2010-01-04T14:59:01Z</dcterms:created>
  <dcterms:modified xsi:type="dcterms:W3CDTF">2010-01-04T15:26:33Z</dcterms:modified>
</cp:coreProperties>
</file>