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1" r:id="rId2"/>
    <p:sldId id="256" r:id="rId3"/>
    <p:sldId id="257" r:id="rId4"/>
    <p:sldId id="304" r:id="rId5"/>
    <p:sldId id="287" r:id="rId6"/>
    <p:sldId id="291" r:id="rId7"/>
    <p:sldId id="260" r:id="rId8"/>
    <p:sldId id="258" r:id="rId9"/>
    <p:sldId id="259" r:id="rId10"/>
    <p:sldId id="261" r:id="rId11"/>
    <p:sldId id="321" r:id="rId12"/>
    <p:sldId id="262" r:id="rId13"/>
    <p:sldId id="263" r:id="rId14"/>
    <p:sldId id="264" r:id="rId15"/>
    <p:sldId id="265" r:id="rId16"/>
    <p:sldId id="266" r:id="rId17"/>
    <p:sldId id="306" r:id="rId18"/>
    <p:sldId id="267" r:id="rId19"/>
    <p:sldId id="305" r:id="rId20"/>
    <p:sldId id="268" r:id="rId21"/>
    <p:sldId id="272" r:id="rId22"/>
    <p:sldId id="273" r:id="rId23"/>
    <p:sldId id="274" r:id="rId24"/>
    <p:sldId id="303" r:id="rId25"/>
    <p:sldId id="302" r:id="rId26"/>
    <p:sldId id="275" r:id="rId27"/>
    <p:sldId id="307" r:id="rId28"/>
    <p:sldId id="308" r:id="rId29"/>
    <p:sldId id="309" r:id="rId30"/>
    <p:sldId id="277" r:id="rId31"/>
    <p:sldId id="310" r:id="rId32"/>
    <p:sldId id="311" r:id="rId33"/>
    <p:sldId id="312" r:id="rId34"/>
    <p:sldId id="320" r:id="rId35"/>
    <p:sldId id="318" r:id="rId36"/>
    <p:sldId id="319" r:id="rId37"/>
    <p:sldId id="313" r:id="rId38"/>
    <p:sldId id="314" r:id="rId39"/>
    <p:sldId id="315" r:id="rId40"/>
    <p:sldId id="316" r:id="rId41"/>
    <p:sldId id="317" r:id="rId42"/>
    <p:sldId id="296"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5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20" name="19 Marcador de pie de página"/>
          <p:cNvSpPr>
            <a:spLocks noGrp="1"/>
          </p:cNvSpPr>
          <p:nvPr>
            <p:ph type="ftr" sz="quarter" idx="11"/>
          </p:nvPr>
        </p:nvSpPr>
        <p:spPr/>
        <p:txBody>
          <a:bodyPr/>
          <a:lstStyle>
            <a:extLst/>
          </a:lstStyle>
          <a:p>
            <a:endParaRPr lang="es-ES" dirty="0"/>
          </a:p>
        </p:txBody>
      </p:sp>
      <p:sp>
        <p:nvSpPr>
          <p:cNvPr id="10" name="9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AFA19281-662A-4EF5-A4AB-6FCD2764A1FE}" type="datetimeFigureOut">
              <a:rPr lang="es-ES" smtClean="0"/>
              <a:pPr/>
              <a:t>04/10/2011</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1E8AE00-46A2-44F1-B219-E82F149CDCCB}" type="slidenum">
              <a:rPr lang="es-ES" smtClean="0"/>
              <a:pPr/>
              <a:t>‹Nº›</a:t>
            </a:fld>
            <a:endParaRPr lang="es-ES"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dirty="0"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FA19281-662A-4EF5-A4AB-6FCD2764A1FE}" type="datetimeFigureOut">
              <a:rPr lang="es-ES" smtClean="0"/>
              <a:pPr/>
              <a:t>04/10/2011</a:t>
            </a:fld>
            <a:endParaRPr lang="es-ES"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1E8AE00-46A2-44F1-B219-E82F149CDCCB}" type="slidenum">
              <a:rPr lang="es-ES" smtClean="0"/>
              <a:pPr/>
              <a:t>‹Nº›</a:t>
            </a:fld>
            <a:endParaRPr lang="es-ES"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sv/imgres?q=sociedades+anonimas&amp;hl=es&amp;sa=N&amp;biw=1360&amp;bih=587&amp;tbm=isch&amp;prmd=ivnsb&amp;tbnid=xzQgzra6z4afxM:&amp;imgrefurl=http://abogados-fb.blogspot.com/2010/04/sociedad-anonima-y-sociedad-limitada.html&amp;docid=WYHfqHyW-s0BcM&amp;w=300&amp;h=225&amp;ei=1v1FTueZKdGXtwekyKn3BQ&amp;zoom=1"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sv/imgres?q=sociedades+anonimas&amp;hl=es&amp;sa=N&amp;biw=1360&amp;bih=587&amp;tbm=isch&amp;prmd=ivnsb&amp;tbnid=oYVi8DEWHXDuEM:&amp;imgrefurl=http://www.sociedades.grupoweb.cl/responsabilidad_limitada.htm&amp;docid=FbiCjSmG7wBQsM&amp;w=313&amp;h=400&amp;ei=1v1FTueZKdGXtwekyKn3BQ&amp;zoom=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498080" cy="5846360"/>
          </a:xfrm>
        </p:spPr>
        <p:txBody>
          <a:bodyPr>
            <a:normAutofit fontScale="90000"/>
          </a:bodyPr>
          <a:lstStyle/>
          <a:p>
            <a:pPr algn="ctr"/>
            <a:r>
              <a:rPr lang="es-SV" b="1" dirty="0" smtClean="0"/>
              <a:t>Instituto Nacional de Soyapango.</a:t>
            </a:r>
            <a:r>
              <a:rPr lang="es-SV" dirty="0" smtClean="0"/>
              <a:t/>
            </a:r>
            <a:br>
              <a:rPr lang="es-SV" dirty="0" smtClean="0"/>
            </a:br>
            <a:r>
              <a:rPr lang="es-SV" sz="2400" dirty="0" smtClean="0"/>
              <a:t/>
            </a:r>
            <a:br>
              <a:rPr lang="es-SV" sz="2400" dirty="0" smtClean="0"/>
            </a:br>
            <a:r>
              <a:rPr lang="es-SV" sz="2400" dirty="0" smtClean="0"/>
              <a:t/>
            </a:r>
            <a:br>
              <a:rPr lang="es-SV" sz="2400" dirty="0" smtClean="0"/>
            </a:br>
            <a:r>
              <a:rPr lang="es-SV" sz="2400" dirty="0" smtClean="0"/>
              <a:t>Materia: Sistema contable.</a:t>
            </a:r>
            <a:br>
              <a:rPr lang="es-SV" sz="2400" dirty="0" smtClean="0"/>
            </a:br>
            <a:r>
              <a:rPr lang="es-SV" sz="2400" dirty="0" smtClean="0"/>
              <a:t/>
            </a:r>
            <a:br>
              <a:rPr lang="es-SV" sz="2400" dirty="0" smtClean="0"/>
            </a:br>
            <a:r>
              <a:rPr lang="es-SV" sz="2400" dirty="0" smtClean="0"/>
              <a:t>tema: sociedades anónimas.</a:t>
            </a:r>
            <a:br>
              <a:rPr lang="es-SV" sz="2400" dirty="0" smtClean="0"/>
            </a:br>
            <a:r>
              <a:rPr lang="es-SV" sz="2400" dirty="0" smtClean="0"/>
              <a:t/>
            </a:r>
            <a:br>
              <a:rPr lang="es-SV" sz="2400" dirty="0" smtClean="0"/>
            </a:br>
            <a:r>
              <a:rPr lang="es-SV" sz="2400" dirty="0" smtClean="0"/>
              <a:t> Sección: 3-B </a:t>
            </a:r>
            <a:br>
              <a:rPr lang="es-SV" sz="2400" dirty="0" smtClean="0"/>
            </a:br>
            <a:r>
              <a:rPr lang="es-SV" sz="2400" dirty="0" smtClean="0"/>
              <a:t/>
            </a:r>
            <a:br>
              <a:rPr lang="es-SV" sz="2400" dirty="0" smtClean="0"/>
            </a:br>
            <a:r>
              <a:rPr lang="es-SV" sz="2400" dirty="0" smtClean="0"/>
              <a:t>Profesor: Pedro Arnoldo Aguirre Nativí </a:t>
            </a:r>
            <a:br>
              <a:rPr lang="es-SV" sz="2400" dirty="0" smtClean="0"/>
            </a:br>
            <a:r>
              <a:rPr lang="es-SV" sz="2400" dirty="0" smtClean="0"/>
              <a:t/>
            </a:r>
            <a:br>
              <a:rPr lang="es-SV" sz="2400" dirty="0" smtClean="0"/>
            </a:br>
            <a:r>
              <a:rPr lang="es-SV" sz="2400" dirty="0" smtClean="0"/>
              <a:t> Integrantes: Brenda Elizabeth González Cortez.</a:t>
            </a:r>
            <a:br>
              <a:rPr lang="es-SV" sz="2400" dirty="0" smtClean="0"/>
            </a:br>
            <a:r>
              <a:rPr lang="es-SV" sz="2400" dirty="0" smtClean="0"/>
              <a:t>                Blanca Jocelyn Castro Velasco.</a:t>
            </a:r>
            <a:br>
              <a:rPr lang="es-SV" sz="2400" dirty="0" smtClean="0"/>
            </a:br>
            <a:r>
              <a:rPr lang="es-SV" sz="2400" dirty="0" smtClean="0"/>
              <a:t>             Sara Marielos Peraza Zavala.</a:t>
            </a:r>
            <a:br>
              <a:rPr lang="es-SV" sz="2400" dirty="0" smtClean="0"/>
            </a:br>
            <a:r>
              <a:rPr lang="es-SV" sz="2400" dirty="0" smtClean="0"/>
              <a:t>           Ernesto Alanzo Leiva Mejía. </a:t>
            </a:r>
            <a:br>
              <a:rPr lang="es-SV" sz="2400" dirty="0" smtClean="0"/>
            </a:br>
            <a:endParaRPr lang="es-SV" sz="2400"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214414" y="714356"/>
            <a:ext cx="7772400" cy="1500197"/>
          </a:xfrm>
        </p:spPr>
        <p:txBody>
          <a:bodyPr>
            <a:normAutofit fontScale="90000"/>
          </a:bodyPr>
          <a:lstStyle/>
          <a:p>
            <a:r>
              <a:rPr lang="es-ES" b="1" dirty="0" smtClean="0"/>
              <a:t>Formación </a:t>
            </a:r>
            <a:r>
              <a:rPr lang="es-ES" b="1" dirty="0"/>
              <a:t>y constitución de la sociedad</a:t>
            </a:r>
            <a:br>
              <a:rPr lang="es-ES" b="1" dirty="0"/>
            </a:br>
            <a:endParaRPr lang="es-ES" dirty="0"/>
          </a:p>
        </p:txBody>
      </p:sp>
      <p:sp>
        <p:nvSpPr>
          <p:cNvPr id="4" name="3 Subtítulo"/>
          <p:cNvSpPr>
            <a:spLocks noGrp="1"/>
          </p:cNvSpPr>
          <p:nvPr>
            <p:ph type="subTitle" idx="1"/>
          </p:nvPr>
        </p:nvSpPr>
        <p:spPr>
          <a:xfrm>
            <a:off x="1071538" y="2071678"/>
            <a:ext cx="6400800" cy="4143404"/>
          </a:xfrm>
        </p:spPr>
        <p:txBody>
          <a:bodyPr/>
          <a:lstStyle/>
          <a:p>
            <a:r>
              <a:rPr lang="es-ES" sz="3200" dirty="0"/>
              <a:t>Para proceder a la constitución de una sociedad anónima se requiere cumplir una serie de requisitos establecidos por el ordenamiento jurídico respectivo. Entre ellos, generalmente se incluye, según la legislación en concreto:</a:t>
            </a:r>
          </a:p>
          <a:p>
            <a:endParaRPr lang="es-ES" dirty="0"/>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00100" y="0"/>
            <a:ext cx="8143900" cy="6858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428604"/>
            <a:ext cx="7500990" cy="5940444"/>
          </a:xfrm>
        </p:spPr>
        <p:txBody>
          <a:bodyPr>
            <a:normAutofit/>
          </a:bodyPr>
          <a:lstStyle/>
          <a:p>
            <a:pPr lvl="0" algn="l"/>
            <a:r>
              <a:rPr lang="es-ES" dirty="0" smtClean="0">
                <a:latin typeface="Arial" pitchFamily="34" charset="0"/>
                <a:cs typeface="Arial" pitchFamily="34" charset="0"/>
              </a:rPr>
              <a:t>1-Un mínimo de dos </a:t>
            </a:r>
            <a:r>
              <a:rPr lang="es-ES" dirty="0">
                <a:latin typeface="Arial" pitchFamily="34" charset="0"/>
                <a:cs typeface="Arial" pitchFamily="34" charset="0"/>
              </a:rPr>
              <a:t>socios o accionistas, y que cada uno de ellos suscriba una acción por lo menos (en España se contemplan las sociedades "unipersonales")</a:t>
            </a:r>
            <a:r>
              <a:rPr lang="es-ES" dirty="0"/>
              <a:t/>
            </a:r>
            <a:br>
              <a:rPr lang="es-ES" dirty="0"/>
            </a:br>
            <a:endParaRPr lang="es-ES" dirty="0"/>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714356"/>
            <a:ext cx="7086624" cy="5583254"/>
          </a:xfrm>
        </p:spPr>
        <p:txBody>
          <a:bodyPr>
            <a:normAutofit/>
          </a:bodyPr>
          <a:lstStyle/>
          <a:p>
            <a:pPr lvl="0"/>
            <a:r>
              <a:rPr lang="es-ES" sz="4000" dirty="0" smtClean="0">
                <a:latin typeface="Arial" pitchFamily="34" charset="0"/>
                <a:cs typeface="Arial" pitchFamily="34" charset="0"/>
              </a:rPr>
              <a:t>2-</a:t>
            </a:r>
            <a:r>
              <a:rPr lang="es-ES" sz="4000" dirty="0">
                <a:latin typeface="Arial" pitchFamily="34" charset="0"/>
                <a:cs typeface="Arial" pitchFamily="34" charset="0"/>
              </a:rPr>
              <a:t>Un mínimo de capital social o suscripción de las acciones </a:t>
            </a:r>
            <a:r>
              <a:rPr lang="es-ES" sz="4000" dirty="0" smtClean="0">
                <a:latin typeface="Arial" pitchFamily="34" charset="0"/>
                <a:cs typeface="Arial" pitchFamily="34" charset="0"/>
              </a:rPr>
              <a:t>emitidas.</a:t>
            </a:r>
            <a:br>
              <a:rPr lang="es-ES" sz="4000" dirty="0" smtClean="0">
                <a:latin typeface="Arial" pitchFamily="34" charset="0"/>
                <a:cs typeface="Arial" pitchFamily="34" charset="0"/>
              </a:rPr>
            </a:br>
            <a:r>
              <a:rPr lang="es-ES" sz="4000" dirty="0" smtClean="0">
                <a:latin typeface="Arial" pitchFamily="34" charset="0"/>
                <a:cs typeface="Arial" pitchFamily="34" charset="0"/>
              </a:rPr>
              <a:t/>
            </a:r>
            <a:br>
              <a:rPr lang="es-ES" sz="4000" dirty="0" smtClean="0">
                <a:latin typeface="Arial" pitchFamily="34" charset="0"/>
                <a:cs typeface="Arial" pitchFamily="34" charset="0"/>
              </a:rPr>
            </a:br>
            <a:r>
              <a:rPr lang="es-ES" sz="4000" dirty="0" smtClean="0">
                <a:latin typeface="Arial" pitchFamily="34" charset="0"/>
                <a:cs typeface="Arial" pitchFamily="34" charset="0"/>
              </a:rPr>
              <a:t>3-</a:t>
            </a:r>
            <a:r>
              <a:rPr lang="es-ES" sz="4000" dirty="0">
                <a:latin typeface="Arial" pitchFamily="34" charset="0"/>
                <a:cs typeface="Arial" pitchFamily="34" charset="0"/>
              </a:rPr>
              <a:t>La escritura constitutiva de la sociedad anónima con ciertas menciones </a:t>
            </a:r>
            <a:r>
              <a:rPr lang="es-ES" sz="4000" dirty="0" smtClean="0">
                <a:latin typeface="Arial" pitchFamily="34" charset="0"/>
                <a:cs typeface="Arial" pitchFamily="34" charset="0"/>
              </a:rPr>
              <a:t>mínimas.</a:t>
            </a:r>
            <a:r>
              <a:rPr lang="es-ES" dirty="0"/>
              <a:t/>
            </a:r>
            <a:br>
              <a:rPr lang="es-ES" dirty="0"/>
            </a:br>
            <a:endParaRPr lang="es-ES" dirty="0"/>
          </a:p>
        </p:txBody>
      </p:sp>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42976" y="642918"/>
            <a:ext cx="7772400" cy="1285883"/>
          </a:xfrm>
        </p:spPr>
        <p:txBody>
          <a:bodyPr>
            <a:normAutofit fontScale="90000"/>
          </a:bodyPr>
          <a:lstStyle/>
          <a:p>
            <a:r>
              <a:rPr lang="es-ES" b="1" dirty="0"/>
              <a:t>Órganos de la </a:t>
            </a:r>
            <a:r>
              <a:rPr lang="es-ES" b="1" dirty="0" smtClean="0"/>
              <a:t>sociedad.</a:t>
            </a:r>
            <a:r>
              <a:rPr lang="es-ES" b="1" dirty="0"/>
              <a:t/>
            </a:r>
            <a:br>
              <a:rPr lang="es-ES" b="1" dirty="0"/>
            </a:br>
            <a:endParaRPr lang="es-ES" dirty="0"/>
          </a:p>
        </p:txBody>
      </p:sp>
      <p:sp>
        <p:nvSpPr>
          <p:cNvPr id="4" name="3 Subtítulo"/>
          <p:cNvSpPr>
            <a:spLocks noGrp="1"/>
          </p:cNvSpPr>
          <p:nvPr>
            <p:ph type="subTitle" idx="1"/>
          </p:nvPr>
        </p:nvSpPr>
        <p:spPr>
          <a:xfrm>
            <a:off x="1214414" y="1928802"/>
            <a:ext cx="7358114" cy="4643470"/>
          </a:xfrm>
        </p:spPr>
        <p:txBody>
          <a:bodyPr>
            <a:normAutofit/>
          </a:bodyPr>
          <a:lstStyle/>
          <a:p>
            <a:r>
              <a:rPr lang="es-SV" sz="3600" dirty="0" smtClean="0"/>
              <a:t>La constitución de una sociedad anónima debe hacerse mediante escritura pública con el cumplimiento de los requisitos establecidos en el artículo 110 del Código de Comercio. Requiere también la inscripción en el Registro Mercantil.</a:t>
            </a:r>
          </a:p>
          <a:p>
            <a:endParaRPr lang="es-ES" sz="3600" dirty="0"/>
          </a:p>
        </p:txBody>
      </p:sp>
      <p:pic>
        <p:nvPicPr>
          <p:cNvPr id="5122" name="Picture 2"/>
          <p:cNvPicPr>
            <a:picLocks noChangeAspect="1" noChangeArrowheads="1"/>
          </p:cNvPicPr>
          <p:nvPr/>
        </p:nvPicPr>
        <p:blipFill>
          <a:blip r:embed="rId2" cstate="print"/>
          <a:srcRect/>
          <a:stretch>
            <a:fillRect/>
          </a:stretch>
        </p:blipFill>
        <p:spPr bwMode="auto">
          <a:xfrm>
            <a:off x="6429388" y="0"/>
            <a:ext cx="2714612" cy="1928801"/>
          </a:xfrm>
          <a:prstGeom prst="rect">
            <a:avLst/>
          </a:prstGeom>
          <a:noFill/>
          <a:ln w="9525">
            <a:noFill/>
            <a:miter lim="800000"/>
            <a:headEnd/>
            <a:tailEnd/>
          </a:ln>
          <a:effectLst/>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214414" y="500042"/>
            <a:ext cx="7772400" cy="1214445"/>
          </a:xfrm>
        </p:spPr>
        <p:txBody>
          <a:bodyPr>
            <a:normAutofit fontScale="90000"/>
          </a:bodyPr>
          <a:lstStyle/>
          <a:p>
            <a:r>
              <a:rPr lang="es-ES" b="1" dirty="0"/>
              <a:t>Junta </a:t>
            </a:r>
            <a:r>
              <a:rPr lang="es-ES" b="1" dirty="0" smtClean="0"/>
              <a:t>general.</a:t>
            </a:r>
            <a:r>
              <a:rPr lang="es-ES" b="1" dirty="0"/>
              <a:t/>
            </a:r>
            <a:br>
              <a:rPr lang="es-ES" b="1" dirty="0"/>
            </a:br>
            <a:endParaRPr lang="es-ES" dirty="0"/>
          </a:p>
        </p:txBody>
      </p:sp>
      <p:sp>
        <p:nvSpPr>
          <p:cNvPr id="4" name="3 Subtítulo"/>
          <p:cNvSpPr>
            <a:spLocks noGrp="1"/>
          </p:cNvSpPr>
          <p:nvPr>
            <p:ph type="subTitle" idx="1"/>
          </p:nvPr>
        </p:nvSpPr>
        <p:spPr>
          <a:xfrm>
            <a:off x="1142976" y="1500174"/>
            <a:ext cx="7286676" cy="5072098"/>
          </a:xfrm>
        </p:spPr>
        <p:txBody>
          <a:bodyPr>
            <a:normAutofit/>
          </a:bodyPr>
          <a:lstStyle/>
          <a:p>
            <a:r>
              <a:rPr lang="es-ES" sz="3200" dirty="0"/>
              <a:t>La junta general es el órgano de deliberación y de decisión. Los asuntos que puede tratar la Junta son censuras de la gestión, la aprobación de las cuentas anuales, el nombramiento y destitución de los administradores y la modificación de los </a:t>
            </a:r>
            <a:r>
              <a:rPr lang="es-ES" sz="3200" dirty="0" smtClean="0"/>
              <a:t>estatutos.</a:t>
            </a:r>
            <a:endParaRPr lang="es-ES" sz="3200" dirty="0"/>
          </a:p>
        </p:txBody>
      </p:sp>
      <p:pic>
        <p:nvPicPr>
          <p:cNvPr id="6146" name="Picture 2"/>
          <p:cNvPicPr>
            <a:picLocks noChangeAspect="1" noChangeArrowheads="1"/>
          </p:cNvPicPr>
          <p:nvPr/>
        </p:nvPicPr>
        <p:blipFill>
          <a:blip r:embed="rId2" cstate="print"/>
          <a:srcRect/>
          <a:stretch>
            <a:fillRect/>
          </a:stretch>
        </p:blipFill>
        <p:spPr bwMode="auto">
          <a:xfrm>
            <a:off x="3571868" y="4429132"/>
            <a:ext cx="5000660" cy="2286016"/>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42976" y="928670"/>
            <a:ext cx="7772400" cy="785817"/>
          </a:xfrm>
        </p:spPr>
        <p:txBody>
          <a:bodyPr>
            <a:normAutofit fontScale="90000"/>
          </a:bodyPr>
          <a:lstStyle/>
          <a:p>
            <a:r>
              <a:rPr lang="es-ES" b="1" dirty="0"/>
              <a:t> </a:t>
            </a:r>
            <a:r>
              <a:rPr lang="es-ES" b="1" dirty="0" smtClean="0"/>
              <a:t>Administradores.</a:t>
            </a:r>
            <a:r>
              <a:rPr lang="es-ES" b="1" dirty="0"/>
              <a:t/>
            </a:r>
            <a:br>
              <a:rPr lang="es-ES" b="1" dirty="0"/>
            </a:br>
            <a:endParaRPr lang="es-ES" dirty="0"/>
          </a:p>
        </p:txBody>
      </p:sp>
      <p:sp>
        <p:nvSpPr>
          <p:cNvPr id="4" name="3 Subtítulo"/>
          <p:cNvSpPr>
            <a:spLocks noGrp="1"/>
          </p:cNvSpPr>
          <p:nvPr>
            <p:ph type="subTitle" idx="1"/>
          </p:nvPr>
        </p:nvSpPr>
        <p:spPr>
          <a:xfrm>
            <a:off x="1285852" y="1785926"/>
            <a:ext cx="6400800" cy="4424378"/>
          </a:xfrm>
        </p:spPr>
        <p:txBody>
          <a:bodyPr>
            <a:normAutofit/>
          </a:bodyPr>
          <a:lstStyle/>
          <a:p>
            <a:r>
              <a:rPr lang="es-ES" sz="3200" dirty="0"/>
              <a:t>El Consejo de Administración podrá delegar todas o algunas de sus facultades en uno o varios de sus miembros, que tomará la denominación de Consejero Delegado, debiéndose determinar el modo y limitaciones en que se ejercerán esas facultades.</a:t>
            </a:r>
          </a:p>
          <a:p>
            <a:endParaRPr lang="es-ES" dirty="0"/>
          </a:p>
        </p:txBody>
      </p:sp>
      <p:pic>
        <p:nvPicPr>
          <p:cNvPr id="7170" name="Picture 2"/>
          <p:cNvPicPr>
            <a:picLocks noChangeAspect="1" noChangeArrowheads="1"/>
          </p:cNvPicPr>
          <p:nvPr/>
        </p:nvPicPr>
        <p:blipFill>
          <a:blip r:embed="rId2" cstate="print"/>
          <a:srcRect/>
          <a:stretch>
            <a:fillRect/>
          </a:stretch>
        </p:blipFill>
        <p:spPr bwMode="auto">
          <a:xfrm>
            <a:off x="6429388" y="4714884"/>
            <a:ext cx="2714612" cy="2143116"/>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2976" y="857232"/>
            <a:ext cx="7498080" cy="4800600"/>
          </a:xfrm>
        </p:spPr>
        <p:txBody>
          <a:bodyPr>
            <a:normAutofit lnSpcReduction="10000"/>
          </a:bodyPr>
          <a:lstStyle/>
          <a:p>
            <a:pPr>
              <a:buNone/>
            </a:pPr>
            <a:r>
              <a:rPr lang="es-SV" dirty="0" smtClean="0"/>
              <a:t>                                                                           En general los ordenamientos jurídicos permiten que cada sociedad pueda organizar su administración de la forma que estime más conveniente, no impone una estructura rígida y predetermina al órgano administrativo y faculta a los estatutos para decantarse entre varias formas alternativas.</a:t>
            </a:r>
            <a:endParaRPr lang="es-SV" dirty="0"/>
          </a:p>
        </p:txBody>
      </p:sp>
    </p:spTree>
  </p:cSld>
  <p:clrMapOvr>
    <a:masterClrMapping/>
  </p:clrMapOvr>
  <p:transition>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000100" y="928670"/>
            <a:ext cx="7772400" cy="1285883"/>
          </a:xfrm>
        </p:spPr>
        <p:txBody>
          <a:bodyPr>
            <a:normAutofit fontScale="90000"/>
          </a:bodyPr>
          <a:lstStyle/>
          <a:p>
            <a:r>
              <a:rPr lang="es-ES" b="1" dirty="0"/>
              <a:t>Los administradores deben cumplir una serie de requisitos:</a:t>
            </a:r>
            <a:r>
              <a:rPr lang="es-ES" dirty="0"/>
              <a:t/>
            </a:r>
            <a:br>
              <a:rPr lang="es-ES" dirty="0"/>
            </a:br>
            <a:endParaRPr lang="es-ES" dirty="0"/>
          </a:p>
        </p:txBody>
      </p:sp>
      <p:sp>
        <p:nvSpPr>
          <p:cNvPr id="4" name="3 Subtítulo"/>
          <p:cNvSpPr>
            <a:spLocks noGrp="1"/>
          </p:cNvSpPr>
          <p:nvPr>
            <p:ph type="subTitle" idx="1"/>
          </p:nvPr>
        </p:nvSpPr>
        <p:spPr>
          <a:xfrm>
            <a:off x="1000100" y="1857364"/>
            <a:ext cx="7058052" cy="4643470"/>
          </a:xfrm>
        </p:spPr>
        <p:txBody>
          <a:bodyPr>
            <a:normAutofit/>
          </a:bodyPr>
          <a:lstStyle/>
          <a:p>
            <a:pPr lvl="0">
              <a:buFont typeface="Arial" pitchFamily="34" charset="0"/>
              <a:buChar char="•"/>
            </a:pPr>
            <a:r>
              <a:rPr lang="es-ES" dirty="0"/>
              <a:t>No podrán dedicarse, por cuenta ajena, al mismo género de comercio que constituya el objeto de la sociedad, salvo aprobación de la Junta General</a:t>
            </a:r>
            <a:r>
              <a:rPr lang="es-ES" dirty="0" smtClean="0"/>
              <a:t>.</a:t>
            </a:r>
          </a:p>
          <a:p>
            <a:pPr lvl="0">
              <a:buFont typeface="Arial" pitchFamily="34" charset="0"/>
              <a:buChar char="•"/>
            </a:pPr>
            <a:endParaRPr lang="es-ES" dirty="0"/>
          </a:p>
          <a:p>
            <a:pPr lvl="0">
              <a:buFont typeface="Arial" pitchFamily="34" charset="0"/>
              <a:buChar char="•"/>
            </a:pPr>
            <a:r>
              <a:rPr lang="es-ES" dirty="0"/>
              <a:t>Ejercerán el cargo durante el período de tiempo que se señale en los estatutos (que podrá ser indefinido) y podrán ser destituidos en cualquier momento por la Junta General, incluso aunque este punto no estuviese incluido en el orden del día.</a:t>
            </a:r>
          </a:p>
          <a:p>
            <a:endParaRPr lang="es-ES" dirty="0"/>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428604"/>
            <a:ext cx="7719274" cy="1143000"/>
          </a:xfrm>
        </p:spPr>
        <p:txBody>
          <a:bodyPr>
            <a:normAutofit fontScale="90000"/>
          </a:bodyPr>
          <a:lstStyle/>
          <a:p>
            <a:r>
              <a:rPr lang="es-SV" b="1" dirty="0" smtClean="0"/>
              <a:t>Las formas habitualmente permitidas son:</a:t>
            </a:r>
            <a:endParaRPr lang="es-SV" b="1" dirty="0"/>
          </a:p>
        </p:txBody>
      </p:sp>
      <p:sp>
        <p:nvSpPr>
          <p:cNvPr id="3" name="2 Marcador de contenido"/>
          <p:cNvSpPr>
            <a:spLocks noGrp="1"/>
          </p:cNvSpPr>
          <p:nvPr>
            <p:ph idx="1"/>
          </p:nvPr>
        </p:nvSpPr>
        <p:spPr>
          <a:xfrm>
            <a:off x="1071538" y="2057400"/>
            <a:ext cx="7498080" cy="4800600"/>
          </a:xfrm>
        </p:spPr>
        <p:txBody>
          <a:bodyPr/>
          <a:lstStyle/>
          <a:p>
            <a:pPr lvl="0"/>
            <a:r>
              <a:rPr lang="es-SV" dirty="0" smtClean="0"/>
              <a:t>Administrador único</a:t>
            </a:r>
          </a:p>
          <a:p>
            <a:pPr lvl="0"/>
            <a:r>
              <a:rPr lang="es-SV" dirty="0" smtClean="0"/>
              <a:t>Varios administradores solidarios</a:t>
            </a:r>
          </a:p>
          <a:p>
            <a:pPr lvl="0"/>
            <a:r>
              <a:rPr lang="es-SV" dirty="0" smtClean="0"/>
              <a:t>Dos administradores conjuntos</a:t>
            </a:r>
          </a:p>
          <a:p>
            <a:pPr lvl="0"/>
            <a:r>
              <a:rPr lang="es-SV" dirty="0" smtClean="0"/>
              <a:t>Un Consejo de administración, también denominado Directorio en algunos países, o Junta Directiva.</a:t>
            </a:r>
          </a:p>
          <a:p>
            <a:endParaRPr lang="es-SV" dirty="0"/>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42976" y="500042"/>
            <a:ext cx="7498080" cy="1143000"/>
          </a:xfrm>
        </p:spPr>
        <p:txBody>
          <a:bodyPr>
            <a:normAutofit/>
          </a:bodyPr>
          <a:lstStyle/>
          <a:p>
            <a:pPr algn="ctr"/>
            <a:r>
              <a:rPr lang="es-ES" sz="6000" b="1" dirty="0" smtClean="0"/>
              <a:t>Sociedades anónimas.</a:t>
            </a:r>
            <a:endParaRPr lang="es-ES" sz="6000" b="1" dirty="0"/>
          </a:p>
        </p:txBody>
      </p:sp>
      <p:pic>
        <p:nvPicPr>
          <p:cNvPr id="1026" name="Picture 2" descr="ANd9GcSd4WoZ8xIedoytcffvWf2pKXRTOhVyjA28077MjfjR8oMGt9HKNQ">
            <a:hlinkClick r:id="rId2"/>
          </p:cNvPr>
          <p:cNvPicPr>
            <a:picLocks noChangeAspect="1" noChangeArrowheads="1"/>
          </p:cNvPicPr>
          <p:nvPr/>
        </p:nvPicPr>
        <p:blipFill>
          <a:blip r:embed="rId3" cstate="print"/>
          <a:srcRect/>
          <a:stretch>
            <a:fillRect/>
          </a:stretch>
        </p:blipFill>
        <p:spPr bwMode="auto">
          <a:xfrm>
            <a:off x="1000100" y="1643050"/>
            <a:ext cx="6929486" cy="4357718"/>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42976" y="785794"/>
            <a:ext cx="7772400" cy="1000131"/>
          </a:xfrm>
        </p:spPr>
        <p:txBody>
          <a:bodyPr>
            <a:normAutofit fontScale="90000"/>
          </a:bodyPr>
          <a:lstStyle/>
          <a:p>
            <a:r>
              <a:rPr lang="es-ES" sz="4900" b="1" dirty="0"/>
              <a:t>Derechos de los </a:t>
            </a:r>
            <a:r>
              <a:rPr lang="es-ES" sz="4900" b="1" dirty="0" smtClean="0"/>
              <a:t>socios.</a:t>
            </a:r>
            <a:r>
              <a:rPr lang="es-ES" b="1" dirty="0"/>
              <a:t/>
            </a:r>
            <a:br>
              <a:rPr lang="es-ES" b="1" dirty="0"/>
            </a:br>
            <a:endParaRPr lang="es-ES" dirty="0"/>
          </a:p>
        </p:txBody>
      </p:sp>
      <p:sp>
        <p:nvSpPr>
          <p:cNvPr id="4" name="3 Subtítulo"/>
          <p:cNvSpPr>
            <a:spLocks noGrp="1"/>
          </p:cNvSpPr>
          <p:nvPr>
            <p:ph type="subTitle" idx="1"/>
          </p:nvPr>
        </p:nvSpPr>
        <p:spPr>
          <a:xfrm>
            <a:off x="1000100" y="1571612"/>
            <a:ext cx="7572460" cy="4714908"/>
          </a:xfrm>
        </p:spPr>
        <p:txBody>
          <a:bodyPr>
            <a:normAutofit fontScale="92500" lnSpcReduction="20000"/>
          </a:bodyPr>
          <a:lstStyle/>
          <a:p>
            <a:r>
              <a:rPr lang="es-ES" dirty="0"/>
              <a:t>Cada uno de los socios de una sociedad limitada tiene una serie de derechos</a:t>
            </a:r>
            <a:r>
              <a:rPr lang="es-ES" dirty="0" smtClean="0"/>
              <a:t>. </a:t>
            </a:r>
            <a:r>
              <a:rPr lang="es-ES" dirty="0"/>
              <a:t>Entre ellos se encuentran los siguientes</a:t>
            </a:r>
            <a:r>
              <a:rPr lang="es-ES" dirty="0" smtClean="0"/>
              <a:t>:</a:t>
            </a:r>
          </a:p>
          <a:p>
            <a:endParaRPr lang="es-ES" dirty="0"/>
          </a:p>
          <a:p>
            <a:pPr lvl="0">
              <a:buFont typeface="Arial" pitchFamily="34" charset="0"/>
              <a:buChar char="•"/>
            </a:pPr>
            <a:r>
              <a:rPr lang="es-ES" dirty="0"/>
              <a:t>Derecho a participar en el reparto de beneficios y en el patrimonio de la sociedad en caso de liquidación.</a:t>
            </a:r>
          </a:p>
          <a:p>
            <a:pPr lvl="0">
              <a:buFont typeface="Arial" pitchFamily="34" charset="0"/>
              <a:buChar char="•"/>
            </a:pPr>
            <a:r>
              <a:rPr lang="es-ES" dirty="0"/>
              <a:t>Derecho de tanteo en la adquisición de las participaciones de los socios salientes.</a:t>
            </a:r>
          </a:p>
          <a:p>
            <a:pPr lvl="0">
              <a:buFont typeface="Arial" pitchFamily="34" charset="0"/>
              <a:buChar char="•"/>
            </a:pPr>
            <a:r>
              <a:rPr lang="es-ES" dirty="0"/>
              <a:t>Derecho a participar en las decisiones sociales y a ser elegidos como administradores.</a:t>
            </a:r>
          </a:p>
          <a:p>
            <a:pPr lvl="0">
              <a:buFont typeface="Arial" pitchFamily="34" charset="0"/>
              <a:buChar char="•"/>
            </a:pPr>
            <a:r>
              <a:rPr lang="es-ES" dirty="0"/>
              <a:t>Derecho de información en los períodos establecidos en las escrituras.</a:t>
            </a:r>
          </a:p>
          <a:p>
            <a:pPr lvl="0">
              <a:buFont typeface="Arial" pitchFamily="34" charset="0"/>
              <a:buChar char="•"/>
            </a:pPr>
            <a:r>
              <a:rPr lang="es-ES" dirty="0"/>
              <a:t>Derecho de obtener información sobre los datos contables de la Sociedad.</a:t>
            </a:r>
          </a:p>
          <a:p>
            <a:endParaRPr lang="es-ES"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071538" y="1071546"/>
            <a:ext cx="7772400" cy="1000131"/>
          </a:xfrm>
        </p:spPr>
        <p:txBody>
          <a:bodyPr>
            <a:normAutofit fontScale="90000"/>
          </a:bodyPr>
          <a:lstStyle/>
          <a:p>
            <a:r>
              <a:rPr lang="es-ES" sz="5300" b="1" dirty="0" smtClean="0">
                <a:latin typeface="+mn-lt"/>
                <a:cs typeface="Arial" pitchFamily="34" charset="0"/>
              </a:rPr>
              <a:t>Fundadores.</a:t>
            </a:r>
            <a:r>
              <a:rPr lang="es-ES" dirty="0"/>
              <a:t/>
            </a:r>
            <a:br>
              <a:rPr lang="es-ES" dirty="0"/>
            </a:br>
            <a:endParaRPr lang="es-ES" dirty="0"/>
          </a:p>
        </p:txBody>
      </p:sp>
      <p:sp>
        <p:nvSpPr>
          <p:cNvPr id="4" name="3 Subtítulo"/>
          <p:cNvSpPr>
            <a:spLocks noGrp="1"/>
          </p:cNvSpPr>
          <p:nvPr>
            <p:ph type="subTitle" idx="1"/>
          </p:nvPr>
        </p:nvSpPr>
        <p:spPr>
          <a:xfrm>
            <a:off x="1142976" y="1785926"/>
            <a:ext cx="7072362" cy="4281502"/>
          </a:xfrm>
        </p:spPr>
        <p:txBody>
          <a:bodyPr>
            <a:normAutofit lnSpcReduction="10000"/>
          </a:bodyPr>
          <a:lstStyle/>
          <a:p>
            <a:r>
              <a:rPr lang="es-ES" sz="3200" dirty="0"/>
              <a:t>Son fundadores de una sociedad anónima</a:t>
            </a:r>
            <a:r>
              <a:rPr lang="es-ES" sz="3200" dirty="0" smtClean="0"/>
              <a:t>:</a:t>
            </a:r>
          </a:p>
          <a:p>
            <a:endParaRPr lang="es-ES" sz="3200" dirty="0"/>
          </a:p>
          <a:p>
            <a:pPr lvl="0">
              <a:buFont typeface="Arial" pitchFamily="34" charset="0"/>
              <a:buChar char="•"/>
            </a:pPr>
            <a:r>
              <a:rPr lang="es-ES" sz="3200" dirty="0"/>
              <a:t>Los mencionados en el artículo 92 (redactan y depositan en el Registro Público de Comercio, el programa que contiene los estatutos)</a:t>
            </a:r>
          </a:p>
          <a:p>
            <a:pPr lvl="0">
              <a:buFont typeface="Arial" pitchFamily="34" charset="0"/>
              <a:buChar char="•"/>
            </a:pPr>
            <a:r>
              <a:rPr lang="es-ES" sz="3200" dirty="0"/>
              <a:t>Los otorgantes del contrato constitutivo social.</a:t>
            </a:r>
          </a:p>
          <a:p>
            <a:endParaRPr lang="es-ES" dirty="0"/>
          </a:p>
        </p:txBody>
      </p:sp>
      <p:pic>
        <p:nvPicPr>
          <p:cNvPr id="8194" name="Picture 2"/>
          <p:cNvPicPr>
            <a:picLocks noChangeAspect="1" noChangeArrowheads="1"/>
          </p:cNvPicPr>
          <p:nvPr/>
        </p:nvPicPr>
        <p:blipFill>
          <a:blip r:embed="rId2" cstate="print"/>
          <a:srcRect/>
          <a:stretch>
            <a:fillRect/>
          </a:stretch>
        </p:blipFill>
        <p:spPr bwMode="auto">
          <a:xfrm>
            <a:off x="6286512" y="0"/>
            <a:ext cx="2857488" cy="1714488"/>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214414" y="785794"/>
            <a:ext cx="7415210" cy="1357321"/>
          </a:xfrm>
        </p:spPr>
        <p:txBody>
          <a:bodyPr>
            <a:normAutofit fontScale="90000"/>
          </a:bodyPr>
          <a:lstStyle/>
          <a:p>
            <a:r>
              <a:rPr lang="es-ES" sz="4900" b="1" dirty="0" smtClean="0"/>
              <a:t>Bonos fundador.</a:t>
            </a:r>
            <a:r>
              <a:rPr lang="es-ES" dirty="0"/>
              <a:t/>
            </a:r>
            <a:br>
              <a:rPr lang="es-ES" dirty="0"/>
            </a:br>
            <a:endParaRPr lang="es-ES" dirty="0"/>
          </a:p>
        </p:txBody>
      </p:sp>
      <p:sp>
        <p:nvSpPr>
          <p:cNvPr id="4" name="3 Subtítulo"/>
          <p:cNvSpPr>
            <a:spLocks noGrp="1"/>
          </p:cNvSpPr>
          <p:nvPr>
            <p:ph type="subTitle" idx="1"/>
          </p:nvPr>
        </p:nvSpPr>
        <p:spPr>
          <a:xfrm>
            <a:off x="1071538" y="2000240"/>
            <a:ext cx="7215238" cy="4067188"/>
          </a:xfrm>
        </p:spPr>
        <p:txBody>
          <a:bodyPr>
            <a:normAutofit/>
          </a:bodyPr>
          <a:lstStyle/>
          <a:p>
            <a:r>
              <a:rPr lang="es-ES" sz="3200" dirty="0"/>
              <a:t>Esta participación no podrá cubrirse sino después de haber pagado a los accionistas un dividendo del cinco por ciento sobre el valor exhibido de sus acciones. </a:t>
            </a:r>
          </a:p>
        </p:txBody>
      </p:sp>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071538" y="1214422"/>
            <a:ext cx="7772400" cy="1285883"/>
          </a:xfrm>
        </p:spPr>
        <p:txBody>
          <a:bodyPr>
            <a:normAutofit fontScale="90000"/>
          </a:bodyPr>
          <a:lstStyle/>
          <a:p>
            <a:r>
              <a:rPr lang="es-ES" b="1" dirty="0"/>
              <a:t>Los bonos de fundador deberán contener:</a:t>
            </a:r>
            <a:r>
              <a:rPr lang="es-ES" dirty="0"/>
              <a:t/>
            </a:r>
            <a:br>
              <a:rPr lang="es-ES" dirty="0"/>
            </a:br>
            <a:endParaRPr lang="es-ES" dirty="0"/>
          </a:p>
        </p:txBody>
      </p:sp>
      <p:sp>
        <p:nvSpPr>
          <p:cNvPr id="4" name="3 Subtítulo"/>
          <p:cNvSpPr>
            <a:spLocks noGrp="1"/>
          </p:cNvSpPr>
          <p:nvPr>
            <p:ph type="subTitle" idx="1"/>
          </p:nvPr>
        </p:nvSpPr>
        <p:spPr>
          <a:xfrm>
            <a:off x="1214414" y="2357430"/>
            <a:ext cx="7215238" cy="4210064"/>
          </a:xfrm>
        </p:spPr>
        <p:txBody>
          <a:bodyPr/>
          <a:lstStyle/>
          <a:p>
            <a:pPr lvl="0">
              <a:buFont typeface="Arial" pitchFamily="34" charset="0"/>
              <a:buChar char="•"/>
            </a:pPr>
            <a:r>
              <a:rPr lang="es-ES" sz="3200" dirty="0"/>
              <a:t>Nombre, nacionalidad y domicilio del </a:t>
            </a:r>
            <a:r>
              <a:rPr lang="es-ES" sz="3200" dirty="0" smtClean="0"/>
              <a:t>fundador.</a:t>
            </a:r>
            <a:endParaRPr lang="es-ES" sz="3200" dirty="0"/>
          </a:p>
          <a:p>
            <a:pPr lvl="0">
              <a:buFont typeface="Arial" pitchFamily="34" charset="0"/>
              <a:buChar char="•"/>
            </a:pPr>
            <a:r>
              <a:rPr lang="es-ES" sz="3200" dirty="0"/>
              <a:t>La expresión "bono de fundador" con caracteres </a:t>
            </a:r>
            <a:r>
              <a:rPr lang="es-ES" sz="3200" dirty="0" smtClean="0"/>
              <a:t>visibles.</a:t>
            </a:r>
            <a:endParaRPr lang="es-ES" sz="3200" dirty="0"/>
          </a:p>
          <a:p>
            <a:pPr lvl="0">
              <a:buFont typeface="Arial" pitchFamily="34" charset="0"/>
              <a:buChar char="•"/>
            </a:pPr>
            <a:r>
              <a:rPr lang="es-ES" sz="3200" dirty="0"/>
              <a:t>La denominación, domicilio, duración, capital de la sociedad y fecha de </a:t>
            </a:r>
            <a:r>
              <a:rPr lang="es-ES" sz="3200" dirty="0" smtClean="0"/>
              <a:t>constitución.</a:t>
            </a:r>
            <a:endParaRPr lang="es-ES" sz="3200" dirty="0"/>
          </a:p>
          <a:p>
            <a:endParaRPr lang="es-ES"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571480"/>
            <a:ext cx="7498080" cy="5748358"/>
          </a:xfrm>
        </p:spPr>
        <p:txBody>
          <a:bodyPr>
            <a:normAutofit fontScale="85000" lnSpcReduction="10000"/>
          </a:bodyPr>
          <a:lstStyle/>
          <a:p>
            <a:pPr lvl="0"/>
            <a:r>
              <a:rPr lang="es-SV" dirty="0" smtClean="0"/>
              <a:t>La serie y número de la acción o del certificado provisional, con indicación del número total de acciones que corresponda a la serie;</a:t>
            </a:r>
          </a:p>
          <a:p>
            <a:pPr lvl="0"/>
            <a:r>
              <a:rPr lang="es-SV" dirty="0" smtClean="0"/>
              <a:t>Los derechos concedidos y las obligaciones impuestas al tenedor de la acción, y en su caso, a las limitaciones al derecho de voto, y</a:t>
            </a:r>
          </a:p>
          <a:p>
            <a:pPr lvl="0"/>
            <a:r>
              <a:rPr lang="es-SV" dirty="0" smtClean="0"/>
              <a:t>La firma autógrafa de los administradores que conforme al contrato social deban suscribir el documento, o bien la firma impresa en facsímil de dichos administradores a condición, en este último caso, de que se deposite el original de las firmas respectivas en el Registro Público de Comercio en que se haya registrado la Sociedad.</a:t>
            </a:r>
          </a:p>
          <a:p>
            <a:endParaRPr lang="es-SV" dirty="0"/>
          </a:p>
        </p:txBody>
      </p:sp>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2976" y="500042"/>
            <a:ext cx="7498080" cy="1143000"/>
          </a:xfrm>
        </p:spPr>
        <p:txBody>
          <a:bodyPr>
            <a:normAutofit fontScale="90000"/>
          </a:bodyPr>
          <a:lstStyle/>
          <a:p>
            <a:r>
              <a:rPr lang="es-SV" sz="4400" b="1" dirty="0" smtClean="0"/>
              <a:t>Acciones</a:t>
            </a:r>
            <a:r>
              <a:rPr lang="es-SV" dirty="0" smtClean="0"/>
              <a:t/>
            </a:r>
            <a:br>
              <a:rPr lang="es-SV" dirty="0" smtClean="0"/>
            </a:br>
            <a:endParaRPr lang="es-SV" dirty="0"/>
          </a:p>
        </p:txBody>
      </p:sp>
      <p:sp>
        <p:nvSpPr>
          <p:cNvPr id="3" name="2 Marcador de contenido"/>
          <p:cNvSpPr>
            <a:spLocks noGrp="1"/>
          </p:cNvSpPr>
          <p:nvPr>
            <p:ph idx="1"/>
          </p:nvPr>
        </p:nvSpPr>
        <p:spPr>
          <a:xfrm>
            <a:off x="642910" y="1571612"/>
            <a:ext cx="7498080" cy="4800600"/>
          </a:xfrm>
        </p:spPr>
        <p:txBody>
          <a:bodyPr>
            <a:normAutofit fontScale="85000" lnSpcReduction="20000"/>
          </a:bodyPr>
          <a:lstStyle/>
          <a:p>
            <a:pPr lvl="0"/>
            <a:r>
              <a:rPr lang="es-SV" dirty="0" smtClean="0"/>
              <a:t>Las acciones son verdaderos títulos de crédito, se trata de documentos que presumen la existencia de los derechos literales, patrimoniales y autónomos que en ellos se consiguen; y en función de la incorporación del derecho en el título, éste resulta necesario para exigir los expresados derechos.</a:t>
            </a:r>
          </a:p>
          <a:p>
            <a:pPr lvl="0"/>
            <a:r>
              <a:rPr lang="es-SV" dirty="0" smtClean="0"/>
              <a:t>Es el título que representa una porción determinada del Capital Social, que da derecho a una parte proporcional en las ganancias y que participa en las pérdidas al solo importe del valor que expresa. Por lo tanto, su poseedor tiene generalidades.</a:t>
            </a:r>
          </a:p>
          <a:p>
            <a:endParaRPr lang="es-SV" dirty="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42976" y="785794"/>
            <a:ext cx="7772400" cy="1071569"/>
          </a:xfrm>
        </p:spPr>
        <p:txBody>
          <a:bodyPr>
            <a:normAutofit fontScale="90000"/>
          </a:bodyPr>
          <a:lstStyle/>
          <a:p>
            <a:r>
              <a:rPr lang="es-ES" b="1" dirty="0" smtClean="0"/>
              <a:t>Generalidades.</a:t>
            </a:r>
            <a:r>
              <a:rPr lang="es-ES" b="1" dirty="0"/>
              <a:t/>
            </a:r>
            <a:br>
              <a:rPr lang="es-ES" b="1" dirty="0"/>
            </a:br>
            <a:endParaRPr lang="es-ES" dirty="0"/>
          </a:p>
        </p:txBody>
      </p:sp>
      <p:sp>
        <p:nvSpPr>
          <p:cNvPr id="4" name="3 Subtítulo"/>
          <p:cNvSpPr>
            <a:spLocks noGrp="1"/>
          </p:cNvSpPr>
          <p:nvPr>
            <p:ph type="subTitle" idx="1"/>
          </p:nvPr>
        </p:nvSpPr>
        <p:spPr>
          <a:xfrm>
            <a:off x="1214414" y="1785926"/>
            <a:ext cx="6715172" cy="4786346"/>
          </a:xfrm>
        </p:spPr>
        <p:txBody>
          <a:bodyPr>
            <a:normAutofit/>
          </a:bodyPr>
          <a:lstStyle/>
          <a:p>
            <a:r>
              <a:rPr lang="es-ES" sz="2800" dirty="0"/>
              <a:t>Las acciones en que se divide el capital social de una sociedad anónima estarán representadas por títulos nominativos que servirán para acreditar y transmitir la calidad y los derechos de socio, y se regirán por las disposiciones relativas a valores literales, en lo que sea compatible con su naturaleza y no sea modificado por la presente </a:t>
            </a:r>
            <a:r>
              <a:rPr lang="es-ES" sz="2800" dirty="0" smtClean="0"/>
              <a:t>Ley.</a:t>
            </a:r>
            <a:r>
              <a:rPr lang="es-ES" b="1" dirty="0"/>
              <a:t/>
            </a:r>
            <a:br>
              <a:rPr lang="es-ES" b="1" dirty="0"/>
            </a:br>
            <a:endParaRPr lang="es-ES" dirty="0"/>
          </a:p>
        </p:txBody>
      </p:sp>
    </p:spTree>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Clasificación de las acciones</a:t>
            </a:r>
            <a:endParaRPr lang="es-SV" dirty="0"/>
          </a:p>
        </p:txBody>
      </p:sp>
      <p:sp>
        <p:nvSpPr>
          <p:cNvPr id="3" name="2 Marcador de contenido"/>
          <p:cNvSpPr>
            <a:spLocks noGrp="1"/>
          </p:cNvSpPr>
          <p:nvPr>
            <p:ph idx="1"/>
          </p:nvPr>
        </p:nvSpPr>
        <p:spPr>
          <a:xfrm>
            <a:off x="928662" y="1214422"/>
            <a:ext cx="8001056" cy="5643578"/>
          </a:xfrm>
        </p:spPr>
        <p:txBody>
          <a:bodyPr>
            <a:normAutofit fontScale="85000" lnSpcReduction="10000"/>
          </a:bodyPr>
          <a:lstStyle/>
          <a:p>
            <a:pPr>
              <a:buNone/>
            </a:pPr>
            <a:r>
              <a:rPr lang="es-SV" sz="4100" dirty="0" smtClean="0">
                <a:solidFill>
                  <a:schemeClr val="bg2">
                    <a:lumMod val="25000"/>
                  </a:schemeClr>
                </a:solidFill>
              </a:rPr>
              <a:t>Por su origen.</a:t>
            </a:r>
          </a:p>
          <a:p>
            <a:pPr lvl="0"/>
            <a:r>
              <a:rPr lang="es-SV" dirty="0" smtClean="0"/>
              <a:t>En numerario. porque indican que han sido o van a ser cubiertas íntegramente con dinero en efectivo. La Ley exige que al constituirse la sociedad las acciones en numerario se paguen cuando menos en un 20% de su valor nominal</a:t>
            </a:r>
          </a:p>
          <a:p>
            <a:r>
              <a:rPr lang="es-SV" dirty="0" smtClean="0"/>
              <a:t>En especie. Son aquellas cuyo valor se cubre con bienes distintos del numerario. Las acciones en especie deberán quedar íntegramente exhibidas al momento de constituirse la sociedad, por lo tanto, siempre serán liberadas. Por otra parte, en la escritura constitutiva deberá especificarse los bienes que se han aportado, el valor asignado y el criterio seguido para su valorización.</a:t>
            </a:r>
            <a:endParaRPr lang="es-SV" dirty="0"/>
          </a:p>
        </p:txBody>
      </p:sp>
    </p:spTree>
  </p:cSld>
  <p:clrMapOvr>
    <a:masterClrMapping/>
  </p:clrMapOvr>
  <p:transition>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432560" y="359898"/>
            <a:ext cx="7406640" cy="854524"/>
          </a:xfrm>
        </p:spPr>
        <p:txBody>
          <a:bodyPr>
            <a:normAutofit/>
          </a:bodyPr>
          <a:lstStyle/>
          <a:p>
            <a:r>
              <a:rPr lang="es-SV" sz="3200" b="1" dirty="0" smtClean="0"/>
              <a:t>Por los derechos que confieren.</a:t>
            </a:r>
            <a:endParaRPr lang="es-SV" sz="3200" b="1" dirty="0"/>
          </a:p>
        </p:txBody>
      </p:sp>
      <p:sp>
        <p:nvSpPr>
          <p:cNvPr id="8" name="7 Subtítulo"/>
          <p:cNvSpPr>
            <a:spLocks noGrp="1"/>
          </p:cNvSpPr>
          <p:nvPr>
            <p:ph type="subTitle" idx="1"/>
          </p:nvPr>
        </p:nvSpPr>
        <p:spPr>
          <a:xfrm>
            <a:off x="1142976" y="1357298"/>
            <a:ext cx="7429552" cy="4929222"/>
          </a:xfrm>
        </p:spPr>
        <p:txBody>
          <a:bodyPr>
            <a:normAutofit fontScale="92500" lnSpcReduction="20000"/>
          </a:bodyPr>
          <a:lstStyle/>
          <a:p>
            <a:pPr lvl="0">
              <a:buFont typeface="Arial" pitchFamily="34" charset="0"/>
              <a:buChar char="•"/>
            </a:pPr>
            <a:r>
              <a:rPr lang="es-SV" dirty="0" smtClean="0">
                <a:latin typeface="Arial" pitchFamily="34" charset="0"/>
                <a:cs typeface="Arial" pitchFamily="34" charset="0"/>
              </a:rPr>
              <a:t>Ordinarias. Son las que confieren a sus tenedores iguales derechos y los mismos deberes; es decir, sus titulares tendrán derecho al capital y utilidades, dentro de las normas que fijen los estatutos</a:t>
            </a:r>
          </a:p>
          <a:p>
            <a:pPr lvl="0">
              <a:buFont typeface="Arial" pitchFamily="34" charset="0"/>
              <a:buChar char="•"/>
            </a:pPr>
            <a:endParaRPr lang="es-SV" dirty="0" smtClean="0">
              <a:latin typeface="Arial" pitchFamily="34" charset="0"/>
              <a:cs typeface="Arial" pitchFamily="34" charset="0"/>
            </a:endParaRPr>
          </a:p>
          <a:p>
            <a:pPr lvl="0">
              <a:buFont typeface="Arial" pitchFamily="34" charset="0"/>
              <a:buChar char="•"/>
            </a:pPr>
            <a:r>
              <a:rPr lang="es-SV" dirty="0" smtClean="0">
                <a:latin typeface="Arial" pitchFamily="34" charset="0"/>
                <a:cs typeface="Arial" pitchFamily="34" charset="0"/>
              </a:rPr>
              <a:t>Preferentes. Se les denomina indistintamente acciones privilegiadas, preferentes o de prioridad. Toda acción tiene derecho a un voto; sin embargo, pueden emitirse acciones de voto limitado y cuyos tenedores solamente podrán tener derecho a voto en las asambleas extraordinarias en vista de que el derecho de voto se encuentra definitivamente limitado. La Ley establece que dichos títulos conferirán mayores derechos patrimoniales que las acciones ordinarias.</a:t>
            </a:r>
          </a:p>
          <a:p>
            <a:endParaRPr lang="es-SV" dirty="0"/>
          </a:p>
        </p:txBody>
      </p:sp>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b="1" dirty="0" smtClean="0"/>
              <a:t>Por su forma de pago.</a:t>
            </a:r>
            <a:endParaRPr lang="es-SV" sz="2800" b="1" dirty="0"/>
          </a:p>
        </p:txBody>
      </p:sp>
      <p:sp>
        <p:nvSpPr>
          <p:cNvPr id="3" name="2 Marcador de contenido"/>
          <p:cNvSpPr>
            <a:spLocks noGrp="1"/>
          </p:cNvSpPr>
          <p:nvPr>
            <p:ph idx="1"/>
          </p:nvPr>
        </p:nvSpPr>
        <p:spPr>
          <a:xfrm>
            <a:off x="1000100" y="1357298"/>
            <a:ext cx="7498080" cy="4800600"/>
          </a:xfrm>
        </p:spPr>
        <p:txBody>
          <a:bodyPr/>
          <a:lstStyle/>
          <a:p>
            <a:pPr lvl="0"/>
            <a:r>
              <a:rPr lang="es-SV" dirty="0" smtClean="0"/>
              <a:t>Pagadoras. Son las que no han sido pagadas totalmente mientras se señala o se vence el término de la exhibición. La aplicación de las utilidades se hará en proporción al capital pagado.</a:t>
            </a:r>
          </a:p>
          <a:p>
            <a:pPr lvl="0"/>
            <a:endParaRPr lang="es-SV" dirty="0" smtClean="0"/>
          </a:p>
          <a:p>
            <a:pPr lvl="0"/>
            <a:r>
              <a:rPr lang="es-SV" dirty="0" smtClean="0"/>
              <a:t>Liberadas. Las acciones pagadoras se convierten en liberadas cuando se ha cubierto su valor total</a:t>
            </a:r>
          </a:p>
          <a:p>
            <a:endParaRPr lang="es-SV" dirty="0"/>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115616" y="571480"/>
            <a:ext cx="7291124" cy="831974"/>
          </a:xfrm>
        </p:spPr>
        <p:txBody>
          <a:bodyPr/>
          <a:lstStyle/>
          <a:p>
            <a:r>
              <a:rPr lang="es-ES" b="1" dirty="0" smtClean="0"/>
              <a:t>La sociedad anónima es:</a:t>
            </a:r>
            <a:endParaRPr lang="es-ES" b="1" dirty="0"/>
          </a:p>
        </p:txBody>
      </p:sp>
      <p:sp>
        <p:nvSpPr>
          <p:cNvPr id="4" name="3 Subtítulo"/>
          <p:cNvSpPr>
            <a:spLocks noGrp="1"/>
          </p:cNvSpPr>
          <p:nvPr>
            <p:ph type="subTitle" idx="1"/>
          </p:nvPr>
        </p:nvSpPr>
        <p:spPr>
          <a:xfrm>
            <a:off x="1071538" y="1857364"/>
            <a:ext cx="7406640" cy="1752600"/>
          </a:xfrm>
        </p:spPr>
        <p:txBody>
          <a:bodyPr vert="horz">
            <a:noAutofit/>
          </a:bodyPr>
          <a:lstStyle/>
          <a:p>
            <a:r>
              <a:rPr lang="es-ES" sz="3200" dirty="0" smtClean="0">
                <a:solidFill>
                  <a:schemeClr val="tx1"/>
                </a:solidFill>
              </a:rPr>
              <a:t>Es aquella sociedad mercantil cuyos titulares lo son en virtud de una participación en el capital social a través de títulos o acciones.</a:t>
            </a:r>
            <a:endParaRPr lang="es-ES" sz="3200"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4143372" y="3786190"/>
            <a:ext cx="4071966" cy="271464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071538" y="428605"/>
            <a:ext cx="7386662" cy="1285883"/>
          </a:xfrm>
        </p:spPr>
        <p:txBody>
          <a:bodyPr/>
          <a:lstStyle/>
          <a:p>
            <a:r>
              <a:rPr lang="es-ES" b="1" dirty="0"/>
              <a:t>La vigilancia de la </a:t>
            </a:r>
            <a:r>
              <a:rPr lang="es-ES" b="1" dirty="0" smtClean="0"/>
              <a:t>sociedad.</a:t>
            </a:r>
            <a:endParaRPr lang="es-ES" dirty="0"/>
          </a:p>
        </p:txBody>
      </p:sp>
      <p:sp>
        <p:nvSpPr>
          <p:cNvPr id="4" name="3 Subtítulo"/>
          <p:cNvSpPr>
            <a:spLocks noGrp="1"/>
          </p:cNvSpPr>
          <p:nvPr>
            <p:ph type="subTitle" idx="1"/>
          </p:nvPr>
        </p:nvSpPr>
        <p:spPr>
          <a:xfrm>
            <a:off x="1142976" y="2428868"/>
            <a:ext cx="6572296" cy="3714776"/>
          </a:xfrm>
        </p:spPr>
        <p:txBody>
          <a:bodyPr>
            <a:normAutofit lnSpcReduction="10000"/>
          </a:bodyPr>
          <a:lstStyle/>
          <a:p>
            <a:r>
              <a:rPr lang="es-ES" sz="3600" dirty="0"/>
              <a:t>La vigilancia de la sociedad anónima estará a cargo de uno o varios Comisarios, temporales y revocables, quienes pueden ser socios o personas extrañas a la sociedad.</a:t>
            </a:r>
            <a:r>
              <a:rPr lang="es-ES" b="1" dirty="0"/>
              <a:t/>
            </a:r>
            <a:br>
              <a:rPr lang="es-ES" b="1" dirty="0"/>
            </a:br>
            <a:endParaRPr lang="es-ES" dirty="0"/>
          </a:p>
        </p:txBody>
      </p:sp>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sp>
        <p:nvSpPr>
          <p:cNvPr id="3" name="2 Marcador de contenido"/>
          <p:cNvSpPr>
            <a:spLocks noGrp="1"/>
          </p:cNvSpPr>
          <p:nvPr>
            <p:ph idx="1"/>
          </p:nvPr>
        </p:nvSpPr>
        <p:spPr>
          <a:xfrm>
            <a:off x="1071538" y="1714488"/>
            <a:ext cx="7498080" cy="4800600"/>
          </a:xfrm>
        </p:spPr>
        <p:txBody>
          <a:bodyPr/>
          <a:lstStyle/>
          <a:p>
            <a:r>
              <a:rPr lang="es-SV" dirty="0" smtClean="0"/>
              <a:t>El Consejo de Vigilancia es un órgano necesario de control y vigilancia. Es quien fiscaliza la actuación de los administradores y regulariza la marcha de la sociedad</a:t>
            </a:r>
            <a:endParaRPr lang="es-SV" dirty="0"/>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smtClean="0"/>
              <a:t>No podrán ser comisarios:</a:t>
            </a:r>
            <a:r>
              <a:rPr lang="es-SV" dirty="0" smtClean="0"/>
              <a:t/>
            </a:r>
            <a:br>
              <a:rPr lang="es-SV" dirty="0" smtClean="0"/>
            </a:br>
            <a:endParaRPr lang="es-SV" dirty="0"/>
          </a:p>
        </p:txBody>
      </p:sp>
      <p:sp>
        <p:nvSpPr>
          <p:cNvPr id="3" name="2 Marcador de contenido"/>
          <p:cNvSpPr>
            <a:spLocks noGrp="1"/>
          </p:cNvSpPr>
          <p:nvPr>
            <p:ph idx="1"/>
          </p:nvPr>
        </p:nvSpPr>
        <p:spPr>
          <a:xfrm>
            <a:off x="785786" y="1214422"/>
            <a:ext cx="7929618" cy="5157790"/>
          </a:xfrm>
        </p:spPr>
        <p:txBody>
          <a:bodyPr>
            <a:normAutofit fontScale="92500" lnSpcReduction="20000"/>
          </a:bodyPr>
          <a:lstStyle/>
          <a:p>
            <a:pPr lvl="0"/>
            <a:r>
              <a:rPr lang="es-SV" dirty="0" smtClean="0"/>
              <a:t>Los que conforme a la Ley estén inhabilitados para ejercer el comercio.</a:t>
            </a:r>
          </a:p>
          <a:p>
            <a:pPr lvl="0"/>
            <a:r>
              <a:rPr lang="es-SV" dirty="0" smtClean="0"/>
              <a:t>Los empleados de la sociedad, los empleados de aquellas sociedades que sean accionistas de la sociedad en cuestión por más de un veinticinco por ciento del capital social, ni los empleados de aquellas sociedades de las que la sociedad en cuestión sea accionista en más de un cincuenta por ciento.</a:t>
            </a:r>
          </a:p>
          <a:p>
            <a:pPr lvl="0"/>
            <a:r>
              <a:rPr lang="es-SV" dirty="0" smtClean="0"/>
              <a:t>Los parientes consanguíneos de los Administradores, en línea recta sin limitación de grado, los colaterales dentro del cuarto y los afines dentro del segundo.</a:t>
            </a:r>
          </a:p>
          <a:p>
            <a:endParaRPr lang="es-SV" dirty="0"/>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t>La información financiera.</a:t>
            </a:r>
            <a:endParaRPr lang="es-SV" b="1" dirty="0"/>
          </a:p>
        </p:txBody>
      </p:sp>
      <p:sp>
        <p:nvSpPr>
          <p:cNvPr id="3" name="2 Marcador de contenido"/>
          <p:cNvSpPr>
            <a:spLocks noGrp="1"/>
          </p:cNvSpPr>
          <p:nvPr>
            <p:ph idx="1"/>
          </p:nvPr>
        </p:nvSpPr>
        <p:spPr>
          <a:xfrm>
            <a:off x="1000100" y="1785926"/>
            <a:ext cx="7498080" cy="4800600"/>
          </a:xfrm>
        </p:spPr>
        <p:txBody>
          <a:bodyPr/>
          <a:lstStyle/>
          <a:p>
            <a:r>
              <a:rPr lang="es-SV" dirty="0" smtClean="0"/>
              <a:t>Las sociedades anónimas, bajo la responsabilidad de sus administradores, presentarán a la Asamblea de Accionistas, anualmente, un informe que incluya por lo menos (Articulo 172 de la Ley General de Sociedades Mercantiles).</a:t>
            </a:r>
            <a:endParaRPr lang="es-SV" dirty="0"/>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1538" y="571480"/>
            <a:ext cx="7498080" cy="5643602"/>
          </a:xfrm>
        </p:spPr>
        <p:txBody>
          <a:bodyPr>
            <a:normAutofit fontScale="92500" lnSpcReduction="10000"/>
          </a:bodyPr>
          <a:lstStyle/>
          <a:p>
            <a:pPr lvl="0"/>
            <a:r>
              <a:rPr lang="es-SV" dirty="0" smtClean="0"/>
              <a:t>Un informe de los administradores sobre la marcha de la sociedad en el ejercicio, así como sobre las políticas seguidas por los administradores y, en su caso, sobre los principales proyectos existentes.</a:t>
            </a:r>
          </a:p>
          <a:p>
            <a:pPr lvl="0"/>
            <a:r>
              <a:rPr lang="es-SV" dirty="0" smtClean="0"/>
              <a:t>Un informe en que declaren y expliquen las principales políticas y criterios contables y de información seguidos en la preparación de la información financiera.</a:t>
            </a:r>
          </a:p>
          <a:p>
            <a:r>
              <a:rPr lang="es-SV" dirty="0" smtClean="0"/>
              <a:t>Un estado que muestre la situación financiera de la sociedad a la fecha de cierre del ejercicio</a:t>
            </a:r>
            <a:endParaRPr lang="es-SV"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642918"/>
            <a:ext cx="7498080" cy="868346"/>
          </a:xfrm>
        </p:spPr>
        <p:txBody>
          <a:bodyPr>
            <a:normAutofit fontScale="90000"/>
          </a:bodyPr>
          <a:lstStyle/>
          <a:p>
            <a:r>
              <a:rPr lang="es-SV" b="1" dirty="0" smtClean="0"/>
              <a:t>El capital.</a:t>
            </a:r>
            <a:r>
              <a:rPr lang="es-SV" dirty="0" smtClean="0"/>
              <a:t/>
            </a:r>
            <a:br>
              <a:rPr lang="es-SV" dirty="0" smtClean="0"/>
            </a:br>
            <a:endParaRPr lang="es-SV" dirty="0"/>
          </a:p>
        </p:txBody>
      </p:sp>
      <p:sp>
        <p:nvSpPr>
          <p:cNvPr id="3" name="2 Marcador de contenido"/>
          <p:cNvSpPr>
            <a:spLocks noGrp="1"/>
          </p:cNvSpPr>
          <p:nvPr>
            <p:ph idx="1"/>
          </p:nvPr>
        </p:nvSpPr>
        <p:spPr>
          <a:xfrm>
            <a:off x="1142976" y="1643050"/>
            <a:ext cx="7498080" cy="4800600"/>
          </a:xfrm>
        </p:spPr>
        <p:txBody>
          <a:bodyPr/>
          <a:lstStyle/>
          <a:p>
            <a:r>
              <a:rPr lang="es-SV" dirty="0" smtClean="0"/>
              <a:t>El capital está representado por acciones de un valor nominal de 10 colones (US$1.14) o múltiplo de diez. EL capital mínimo de fundación es de 100,000 colones equivalentes a US$11,428.57.  No existe un máximo de números de socios.</a:t>
            </a:r>
            <a:endParaRPr lang="es-SV" dirty="0"/>
          </a:p>
        </p:txBody>
      </p:sp>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100" y="714356"/>
            <a:ext cx="7498080" cy="5715016"/>
          </a:xfrm>
        </p:spPr>
        <p:txBody>
          <a:bodyPr>
            <a:normAutofit fontScale="92500" lnSpcReduction="10000"/>
          </a:bodyPr>
          <a:lstStyle/>
          <a:p>
            <a:r>
              <a:rPr lang="es-SV" dirty="0" smtClean="0"/>
              <a:t>Al constituirse la sociedad, el capital debe de estar íntegramente suscrito y debe de pagarse en efectivo, cuando menos el 25% del valor de cada acción, cuando el aporte sea en dinero. En el caso que sea el aporte con bienes distintos al dinero, debe de satisfacerse el valor de cada acción,  es decir, suscripción y pago total del capital social debiendo de ser valuados los bienes por un contador público. </a:t>
            </a:r>
          </a:p>
          <a:p>
            <a:r>
              <a:rPr lang="es-SV" dirty="0" smtClean="0"/>
              <a:t>La administración puede estar a cargo de uno o varios directores, que podrán ser o no accionistas.  </a:t>
            </a:r>
          </a:p>
          <a:p>
            <a:endParaRPr lang="es-SV" dirty="0"/>
          </a:p>
        </p:txBody>
      </p:sp>
    </p:spTree>
  </p:cSld>
  <p:clrMapOvr>
    <a:masterClrMapping/>
  </p:clrMapOvr>
  <p:transition>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500042"/>
            <a:ext cx="7498080" cy="1143000"/>
          </a:xfrm>
        </p:spPr>
        <p:txBody>
          <a:bodyPr>
            <a:normAutofit fontScale="90000"/>
          </a:bodyPr>
          <a:lstStyle/>
          <a:p>
            <a:r>
              <a:rPr lang="es-SV" sz="3600" b="1" dirty="0" smtClean="0"/>
              <a:t>Requisitos legales para organizar una sociedad en el salvador:</a:t>
            </a:r>
            <a:r>
              <a:rPr lang="es-SV" dirty="0" smtClean="0"/>
              <a:t/>
            </a:r>
            <a:br>
              <a:rPr lang="es-SV" dirty="0" smtClean="0"/>
            </a:br>
            <a:endParaRPr lang="es-SV" dirty="0"/>
          </a:p>
        </p:txBody>
      </p:sp>
      <p:sp>
        <p:nvSpPr>
          <p:cNvPr id="3" name="2 Marcador de contenido"/>
          <p:cNvSpPr>
            <a:spLocks noGrp="1"/>
          </p:cNvSpPr>
          <p:nvPr>
            <p:ph idx="1"/>
          </p:nvPr>
        </p:nvSpPr>
        <p:spPr>
          <a:xfrm>
            <a:off x="1071538" y="1643050"/>
            <a:ext cx="7498080" cy="4800600"/>
          </a:xfrm>
        </p:spPr>
        <p:txBody>
          <a:bodyPr>
            <a:normAutofit fontScale="92500" lnSpcReduction="10000"/>
          </a:bodyPr>
          <a:lstStyle/>
          <a:p>
            <a:r>
              <a:rPr lang="es-SV" dirty="0" smtClean="0"/>
              <a:t>) La Sociedad tendrá el nombre que el inversionista escoja, seguido de las siglas de tipo de sociedad que elijan constituir; </a:t>
            </a:r>
          </a:p>
          <a:p>
            <a:r>
              <a:rPr lang="es-SV" dirty="0" smtClean="0"/>
              <a:t>b) La Sociedad será de nacionalidad salvadoreña; </a:t>
            </a:r>
          </a:p>
          <a:p>
            <a:r>
              <a:rPr lang="es-SV" dirty="0" smtClean="0"/>
              <a:t>c) El domicilio de la Sociedad será el de la ciudad en donde se vaya a asentar las oficinas principales, estableciéndose además que podrá abrir sucursales en otras ciudades de El Salvador, o en el exterior.</a:t>
            </a:r>
          </a:p>
          <a:p>
            <a:endParaRPr lang="es-SV" dirty="0"/>
          </a:p>
        </p:txBody>
      </p:sp>
    </p:spTree>
  </p:cSld>
  <p:clrMapOvr>
    <a:masterClrMapping/>
  </p:clrMapOvr>
  <p:transition>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sp>
        <p:nvSpPr>
          <p:cNvPr id="3" name="2 Marcador de contenido"/>
          <p:cNvSpPr>
            <a:spLocks noGrp="1"/>
          </p:cNvSpPr>
          <p:nvPr>
            <p:ph idx="1"/>
          </p:nvPr>
        </p:nvSpPr>
        <p:spPr>
          <a:xfrm>
            <a:off x="1071538" y="928670"/>
            <a:ext cx="7498080" cy="5229228"/>
          </a:xfrm>
        </p:spPr>
        <p:txBody>
          <a:bodyPr>
            <a:normAutofit fontScale="92500" lnSpcReduction="10000"/>
          </a:bodyPr>
          <a:lstStyle/>
          <a:p>
            <a:r>
              <a:rPr lang="es-SV" dirty="0" smtClean="0"/>
              <a:t>d) El término de existencia de la Sociedad puede ser por tiempo determinado o indeterminado; e) El capital mínimo deberá ser de ¢100,000 equivalentes a US$ 11,428.57 (al elegirse constituir Sociedad Anónima, Sociedad en Comandita por acciones o  Sociedad de Responsabilidad Limitada).  No existe restricción en cuanto a la participación de extranjeros en Sociedades de nacionalidad salvadoreña, y pueden tener el cien por ciento del capital, si así lo desean.</a:t>
            </a:r>
            <a:endParaRPr lang="es-SV" dirty="0"/>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sp>
        <p:nvSpPr>
          <p:cNvPr id="3" name="2 Marcador de contenido"/>
          <p:cNvSpPr>
            <a:spLocks noGrp="1"/>
          </p:cNvSpPr>
          <p:nvPr>
            <p:ph idx="1"/>
          </p:nvPr>
        </p:nvSpPr>
        <p:spPr>
          <a:xfrm>
            <a:off x="1071538" y="785794"/>
            <a:ext cx="7498080" cy="5786478"/>
          </a:xfrm>
        </p:spPr>
        <p:txBody>
          <a:bodyPr>
            <a:normAutofit/>
          </a:bodyPr>
          <a:lstStyle/>
          <a:p>
            <a:r>
              <a:rPr lang="es-SV" dirty="0" smtClean="0"/>
              <a:t>f) De acuerdo con el Código de Comercio, el capital debe ser pagado al momento de firmar la escritura pública de constitución de la Sociedad. El Notario Público autorizante debe dar fe de haber visto un cheque certificado a nombre de la Sociedad, por el capital total, contra un Banco local, o en su defecto, un cheque, estableciendo en ese caso un plazo el cual no podrá ser mayor a 5 años para el pago del saldo insoluto.</a:t>
            </a:r>
            <a:endParaRPr lang="es-SV"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428604"/>
            <a:ext cx="7498080" cy="1143000"/>
          </a:xfrm>
        </p:spPr>
        <p:txBody>
          <a:bodyPr/>
          <a:lstStyle/>
          <a:p>
            <a:r>
              <a:rPr lang="es-ES" b="1" dirty="0" smtClean="0"/>
              <a:t>Sociedad anónima.</a:t>
            </a:r>
            <a:endParaRPr lang="es-SV" dirty="0"/>
          </a:p>
        </p:txBody>
      </p:sp>
      <p:sp>
        <p:nvSpPr>
          <p:cNvPr id="3" name="2 Marcador de contenido"/>
          <p:cNvSpPr>
            <a:spLocks noGrp="1"/>
          </p:cNvSpPr>
          <p:nvPr>
            <p:ph idx="1"/>
          </p:nvPr>
        </p:nvSpPr>
        <p:spPr>
          <a:xfrm>
            <a:off x="1214414" y="1857364"/>
            <a:ext cx="6994044" cy="4800600"/>
          </a:xfrm>
        </p:spPr>
        <p:txBody>
          <a:bodyPr/>
          <a:lstStyle/>
          <a:p>
            <a:pPr>
              <a:buNone/>
            </a:pPr>
            <a:r>
              <a:rPr lang="es-SV" sz="3600" dirty="0" smtClean="0"/>
              <a:t>( abreviatura: S. A.)</a:t>
            </a:r>
            <a:r>
              <a:rPr lang="es-SV" sz="4000" dirty="0" smtClean="0"/>
              <a:t> </a:t>
            </a:r>
          </a:p>
          <a:p>
            <a:pPr>
              <a:buNone/>
            </a:pPr>
            <a:endParaRPr lang="es-ES_tradnl" dirty="0" smtClean="0"/>
          </a:p>
          <a:p>
            <a:pPr>
              <a:buNone/>
            </a:pPr>
            <a:endParaRPr lang="es-ES_tradnl" dirty="0" smtClean="0"/>
          </a:p>
          <a:p>
            <a:pPr>
              <a:buNone/>
            </a:pPr>
            <a:r>
              <a:rPr lang="es-SV" dirty="0" smtClean="0"/>
              <a:t>Es la que existe bajo una denominación y se compone exclusivamente de socios cuya obligación se limita al pago de sus acciones.</a:t>
            </a:r>
            <a:endParaRPr lang="es-SV" dirty="0"/>
          </a:p>
        </p:txBody>
      </p:sp>
      <p:pic>
        <p:nvPicPr>
          <p:cNvPr id="4" name="Picture 2"/>
          <p:cNvPicPr>
            <a:picLocks noChangeAspect="1" noChangeArrowheads="1"/>
          </p:cNvPicPr>
          <p:nvPr/>
        </p:nvPicPr>
        <p:blipFill>
          <a:blip r:embed="rId2" cstate="print"/>
          <a:srcRect/>
          <a:stretch>
            <a:fillRect/>
          </a:stretch>
        </p:blipFill>
        <p:spPr bwMode="auto">
          <a:xfrm>
            <a:off x="5572132" y="571480"/>
            <a:ext cx="2438409" cy="291942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sp>
        <p:nvSpPr>
          <p:cNvPr id="3" name="2 Marcador de contenido"/>
          <p:cNvSpPr>
            <a:spLocks noGrp="1"/>
          </p:cNvSpPr>
          <p:nvPr>
            <p:ph idx="1"/>
          </p:nvPr>
        </p:nvSpPr>
        <p:spPr>
          <a:xfrm>
            <a:off x="1071538" y="714356"/>
            <a:ext cx="7498080" cy="5643602"/>
          </a:xfrm>
        </p:spPr>
        <p:txBody>
          <a:bodyPr>
            <a:normAutofit fontScale="92500" lnSpcReduction="10000"/>
          </a:bodyPr>
          <a:lstStyle/>
          <a:p>
            <a:r>
              <a:rPr lang="es-SV" dirty="0" smtClean="0"/>
              <a:t>g) Para la constitución de la Sociedad  serán necesarios por lo menos DOS ACCIONISTAS, estableciéndose el porcentaje de acciones (S.A. o S en C. Por acciones) o participaciones (S. Ltda., S. Comandita Simple y S. Colectiva) que cada uno de ellos tendrá.  Si uno de los accionistas es una Sociedad extranjera, un Poder Especial debe ser otorgado para que sea representada en el momento de la firma. Lo mismo aplica si los accionistas son personas naturales extranjeras que no podrán venir al país a firmar la escritura de constitución.</a:t>
            </a:r>
            <a:endParaRPr lang="es-SV" dirty="0"/>
          </a:p>
        </p:txBody>
      </p:sp>
    </p:spTree>
  </p:cSld>
  <p:clrMapOvr>
    <a:masterClrMapping/>
  </p:clrMapOvr>
  <p:transition>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dirty="0"/>
          </a:p>
        </p:txBody>
      </p:sp>
      <p:sp>
        <p:nvSpPr>
          <p:cNvPr id="3" name="2 Marcador de contenido"/>
          <p:cNvSpPr>
            <a:spLocks noGrp="1"/>
          </p:cNvSpPr>
          <p:nvPr>
            <p:ph idx="1"/>
          </p:nvPr>
        </p:nvSpPr>
        <p:spPr>
          <a:xfrm>
            <a:off x="1071538" y="571480"/>
            <a:ext cx="7498080" cy="5572164"/>
          </a:xfrm>
        </p:spPr>
        <p:txBody>
          <a:bodyPr>
            <a:normAutofit fontScale="92500" lnSpcReduction="10000"/>
          </a:bodyPr>
          <a:lstStyle/>
          <a:p>
            <a:r>
              <a:rPr lang="es-SV" dirty="0" smtClean="0"/>
              <a:t>h) La administración: No hay problema en que quien tenga la representación legal sea extranjero y no viva en El Salvador, pero para efectos prácticos, sobre todo al principio, se aconseja que al menos uno de los directores propietarios que tengan representación legal, resida en El Salvador, para que pueda firmar peticiones, autorizaciones y todo lo necesario para la organización de la Sociedad. Los Directores, Gerentes o  el Administrador Único ejercen sus funciones por un período fijo que no puede ser mayor de cinco años.</a:t>
            </a:r>
            <a:endParaRPr lang="es-SV" dirty="0"/>
          </a:p>
        </p:txBody>
      </p:sp>
    </p:spTree>
  </p:cSld>
  <p:clrMapOvr>
    <a:masterClrMapping/>
  </p:clrMapOvr>
  <p:transition>
    <p:checke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srcRect/>
          <a:stretch>
            <a:fillRect/>
          </a:stretch>
        </p:blipFill>
        <p:spPr bwMode="auto">
          <a:xfrm>
            <a:off x="1071538" y="0"/>
            <a:ext cx="6429420" cy="6858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6448425" y="5143512"/>
            <a:ext cx="2695575" cy="1714488"/>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1000100" y="500043"/>
            <a:ext cx="7458100" cy="1000131"/>
          </a:xfrm>
        </p:spPr>
        <p:txBody>
          <a:bodyPr/>
          <a:lstStyle/>
          <a:p>
            <a:r>
              <a:rPr lang="es-ES" b="1" dirty="0"/>
              <a:t>Sociedades Comerciales</a:t>
            </a:r>
            <a:r>
              <a:rPr lang="es-ES" dirty="0"/>
              <a:t>: </a:t>
            </a:r>
          </a:p>
        </p:txBody>
      </p:sp>
      <p:sp>
        <p:nvSpPr>
          <p:cNvPr id="4" name="3 Subtítulo"/>
          <p:cNvSpPr>
            <a:spLocks noGrp="1"/>
          </p:cNvSpPr>
          <p:nvPr>
            <p:ph type="subTitle" idx="1"/>
          </p:nvPr>
        </p:nvSpPr>
        <p:spPr>
          <a:xfrm>
            <a:off x="1142976" y="1928802"/>
            <a:ext cx="7786742" cy="4643470"/>
          </a:xfrm>
        </p:spPr>
        <p:txBody>
          <a:bodyPr>
            <a:normAutofit/>
          </a:bodyPr>
          <a:lstStyle/>
          <a:p>
            <a:r>
              <a:rPr lang="es-ES" dirty="0"/>
              <a:t>Son de naturaleza comercial cuando contemplan dentro de su objeto social la ejecución de una o mas actividades mercantiles entre ellas se encuentran:</a:t>
            </a:r>
          </a:p>
          <a:p>
            <a:pPr lvl="0" algn="l">
              <a:buFont typeface="Arial" pitchFamily="34" charset="0"/>
              <a:buChar char="•"/>
            </a:pPr>
            <a:r>
              <a:rPr lang="es-ES" dirty="0"/>
              <a:t>Sociedades de </a:t>
            </a:r>
            <a:r>
              <a:rPr lang="es-ES" dirty="0" smtClean="0"/>
              <a:t>Personas.</a:t>
            </a:r>
            <a:endParaRPr lang="es-ES" dirty="0"/>
          </a:p>
          <a:p>
            <a:pPr lvl="0" algn="l">
              <a:buFont typeface="Arial" pitchFamily="34" charset="0"/>
              <a:buChar char="•"/>
            </a:pPr>
            <a:r>
              <a:rPr lang="es-ES" dirty="0"/>
              <a:t>Sociedades de </a:t>
            </a:r>
            <a:r>
              <a:rPr lang="es-ES" dirty="0" smtClean="0"/>
              <a:t>Capital.</a:t>
            </a:r>
            <a:endParaRPr lang="es-ES" dirty="0"/>
          </a:p>
          <a:p>
            <a:pPr lvl="0" algn="l">
              <a:buFont typeface="Arial" pitchFamily="34" charset="0"/>
              <a:buChar char="•"/>
            </a:pPr>
            <a:r>
              <a:rPr lang="es-ES" dirty="0"/>
              <a:t>Sociedades de Naturaleza </a:t>
            </a:r>
            <a:r>
              <a:rPr lang="es-ES" dirty="0" smtClean="0"/>
              <a:t>Mixta.</a:t>
            </a:r>
            <a:endParaRPr lang="es-ES" dirty="0"/>
          </a:p>
          <a:p>
            <a:pPr lvl="0" algn="l">
              <a:buFont typeface="Arial" pitchFamily="34" charset="0"/>
              <a:buChar char="•"/>
            </a:pPr>
            <a:r>
              <a:rPr lang="es-ES" dirty="0"/>
              <a:t>Sociedades de Comercialización </a:t>
            </a:r>
            <a:r>
              <a:rPr lang="es-ES" dirty="0" smtClean="0"/>
              <a:t>Internacional. </a:t>
            </a:r>
          </a:p>
          <a:p>
            <a:pPr lvl="0" algn="l"/>
            <a:endParaRPr lang="es-ES" dirty="0"/>
          </a:p>
          <a:p>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4714876" y="5000636"/>
            <a:ext cx="3867150" cy="185736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428604"/>
            <a:ext cx="7498080" cy="1143000"/>
          </a:xfrm>
        </p:spPr>
        <p:txBody>
          <a:bodyPr>
            <a:normAutofit/>
          </a:bodyPr>
          <a:lstStyle/>
          <a:p>
            <a:r>
              <a:rPr lang="es-ES" b="1" dirty="0" smtClean="0"/>
              <a:t>Sociedades de capital</a:t>
            </a:r>
            <a:r>
              <a:rPr lang="es-ES" dirty="0" smtClean="0"/>
              <a:t>: </a:t>
            </a:r>
            <a:endParaRPr lang="es-ES" dirty="0"/>
          </a:p>
        </p:txBody>
      </p:sp>
      <p:sp>
        <p:nvSpPr>
          <p:cNvPr id="3" name="2 Marcador de contenido"/>
          <p:cNvSpPr>
            <a:spLocks noGrp="1"/>
          </p:cNvSpPr>
          <p:nvPr>
            <p:ph idx="1"/>
          </p:nvPr>
        </p:nvSpPr>
        <p:spPr>
          <a:xfrm>
            <a:off x="1142976" y="1714488"/>
            <a:ext cx="7498080" cy="4800600"/>
          </a:xfrm>
        </p:spPr>
        <p:txBody>
          <a:bodyPr/>
          <a:lstStyle/>
          <a:p>
            <a:r>
              <a:rPr lang="es-ES" dirty="0"/>
              <a:t>Son aquellas en las que no se sabe </a:t>
            </a:r>
            <a:r>
              <a:rPr lang="es-ES" dirty="0" smtClean="0"/>
              <a:t>quienes </a:t>
            </a:r>
            <a:r>
              <a:rPr lang="es-ES" dirty="0"/>
              <a:t>son los socios y estos responden hasta el monto de sus aportes por las obligaciones sociales. A esta clasificación pertenecen las sociedades anónimas y comanditas por acciones</a:t>
            </a:r>
            <a:r>
              <a:rPr lang="es-ES" dirty="0" smtClean="0"/>
              <a:t>.</a:t>
            </a:r>
          </a:p>
          <a:p>
            <a:pPr>
              <a:buNone/>
            </a:pPr>
            <a:r>
              <a:rPr lang="es-ES" dirty="0" smtClean="0"/>
              <a:t>                   </a:t>
            </a:r>
            <a:endParaRPr lang="es-ES" dirty="0"/>
          </a:p>
          <a:p>
            <a:endParaRPr lang="es-ES" dirty="0"/>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429256" y="1142984"/>
            <a:ext cx="3357586" cy="4429156"/>
          </a:xfrm>
          <a:prstGeom prst="ellipse">
            <a:avLst/>
          </a:prstGeom>
          <a:noFill/>
          <a:ln w="9525">
            <a:solidFill>
              <a:schemeClr val="tx2">
                <a:lumMod val="40000"/>
                <a:lumOff val="60000"/>
              </a:schemeClr>
            </a:solidFill>
            <a:miter lim="800000"/>
            <a:headEnd/>
            <a:tailEnd/>
          </a:ln>
          <a:effectLst/>
        </p:spPr>
      </p:pic>
      <p:sp>
        <p:nvSpPr>
          <p:cNvPr id="8" name="7 Título"/>
          <p:cNvSpPr>
            <a:spLocks noGrp="1"/>
          </p:cNvSpPr>
          <p:nvPr>
            <p:ph type="ctrTitle"/>
          </p:nvPr>
        </p:nvSpPr>
        <p:spPr>
          <a:xfrm>
            <a:off x="1071538" y="214290"/>
            <a:ext cx="6172200" cy="1037082"/>
          </a:xfrm>
        </p:spPr>
        <p:txBody>
          <a:bodyPr/>
          <a:lstStyle/>
          <a:p>
            <a:r>
              <a:rPr lang="es-ES" b="1" dirty="0" smtClean="0"/>
              <a:t>Características:</a:t>
            </a:r>
            <a:endParaRPr lang="es-ES" b="1" dirty="0"/>
          </a:p>
        </p:txBody>
      </p:sp>
      <p:sp>
        <p:nvSpPr>
          <p:cNvPr id="9" name="8 Subtítulo"/>
          <p:cNvSpPr>
            <a:spLocks noGrp="1"/>
          </p:cNvSpPr>
          <p:nvPr>
            <p:ph type="subTitle" idx="1"/>
          </p:nvPr>
        </p:nvSpPr>
        <p:spPr>
          <a:xfrm>
            <a:off x="1142976" y="1571612"/>
            <a:ext cx="6143668" cy="4786346"/>
          </a:xfrm>
        </p:spPr>
        <p:txBody>
          <a:bodyPr>
            <a:normAutofit fontScale="62500" lnSpcReduction="20000"/>
          </a:bodyPr>
          <a:lstStyle/>
          <a:p>
            <a:pPr lvl="0">
              <a:buFont typeface="Arial" pitchFamily="34" charset="0"/>
              <a:buChar char="•"/>
            </a:pPr>
            <a:r>
              <a:rPr lang="es-SV" sz="4600" dirty="0" smtClean="0">
                <a:solidFill>
                  <a:schemeClr val="accent6">
                    <a:lumMod val="60000"/>
                    <a:lumOff val="40000"/>
                  </a:schemeClr>
                </a:solidFill>
              </a:rPr>
              <a:t>Limitación de responsabilidad de los socios frente a terceros.</a:t>
            </a:r>
          </a:p>
          <a:p>
            <a:pPr lvl="0">
              <a:buFont typeface="Arial" pitchFamily="34" charset="0"/>
              <a:buChar char="•"/>
            </a:pPr>
            <a:endParaRPr lang="es-SV" sz="4600" dirty="0" smtClean="0">
              <a:solidFill>
                <a:schemeClr val="accent6">
                  <a:lumMod val="60000"/>
                  <a:lumOff val="40000"/>
                </a:schemeClr>
              </a:solidFill>
            </a:endParaRPr>
          </a:p>
          <a:p>
            <a:pPr lvl="0">
              <a:buFont typeface="Arial" pitchFamily="34" charset="0"/>
              <a:buChar char="•"/>
            </a:pPr>
            <a:r>
              <a:rPr lang="es-SV" sz="4600" dirty="0" smtClean="0">
                <a:solidFill>
                  <a:schemeClr val="accent6">
                    <a:lumMod val="60000"/>
                    <a:lumOff val="40000"/>
                  </a:schemeClr>
                </a:solidFill>
              </a:rPr>
              <a:t>División del capital social en acciones.</a:t>
            </a:r>
          </a:p>
          <a:p>
            <a:pPr lvl="0">
              <a:buFont typeface="Arial" pitchFamily="34" charset="0"/>
              <a:buChar char="•"/>
            </a:pPr>
            <a:endParaRPr lang="es-SV" sz="4600" dirty="0" smtClean="0">
              <a:solidFill>
                <a:schemeClr val="accent6">
                  <a:lumMod val="60000"/>
                  <a:lumOff val="40000"/>
                </a:schemeClr>
              </a:solidFill>
            </a:endParaRPr>
          </a:p>
          <a:p>
            <a:pPr lvl="0">
              <a:buFont typeface="Arial" pitchFamily="34" charset="0"/>
              <a:buChar char="•"/>
            </a:pPr>
            <a:r>
              <a:rPr lang="es-SV" sz="4600" dirty="0" smtClean="0">
                <a:solidFill>
                  <a:schemeClr val="accent6">
                    <a:lumMod val="60000"/>
                    <a:lumOff val="40000"/>
                  </a:schemeClr>
                </a:solidFill>
              </a:rPr>
              <a:t>Negociabilidad de las participaciones.</a:t>
            </a:r>
          </a:p>
          <a:p>
            <a:pPr lvl="0">
              <a:buFont typeface="Arial" pitchFamily="34" charset="0"/>
              <a:buChar char="•"/>
            </a:pPr>
            <a:endParaRPr lang="es-SV" sz="4600" dirty="0" smtClean="0">
              <a:solidFill>
                <a:schemeClr val="accent6">
                  <a:lumMod val="60000"/>
                  <a:lumOff val="40000"/>
                </a:schemeClr>
              </a:solidFill>
            </a:endParaRPr>
          </a:p>
          <a:p>
            <a:pPr lvl="0">
              <a:buFont typeface="Arial" pitchFamily="34" charset="0"/>
              <a:buChar char="•"/>
            </a:pPr>
            <a:r>
              <a:rPr lang="es-SV" sz="4600" dirty="0" smtClean="0">
                <a:solidFill>
                  <a:schemeClr val="accent6">
                    <a:lumMod val="60000"/>
                    <a:lumOff val="40000"/>
                  </a:schemeClr>
                </a:solidFill>
              </a:rPr>
              <a:t>Estructura orgánica personal.</a:t>
            </a:r>
          </a:p>
          <a:p>
            <a:pPr lvl="0">
              <a:buFont typeface="Arial" pitchFamily="34" charset="0"/>
              <a:buChar char="•"/>
            </a:pPr>
            <a:endParaRPr lang="es-SV" sz="4600" dirty="0" smtClean="0">
              <a:solidFill>
                <a:schemeClr val="accent6">
                  <a:lumMod val="60000"/>
                  <a:lumOff val="40000"/>
                </a:schemeClr>
              </a:solidFill>
            </a:endParaRPr>
          </a:p>
          <a:p>
            <a:pPr lvl="0">
              <a:buFont typeface="Arial" pitchFamily="34" charset="0"/>
              <a:buChar char="•"/>
            </a:pPr>
            <a:r>
              <a:rPr lang="es-SV" sz="4600" dirty="0" smtClean="0">
                <a:solidFill>
                  <a:schemeClr val="accent6">
                    <a:lumMod val="60000"/>
                    <a:lumOff val="40000"/>
                  </a:schemeClr>
                </a:solidFill>
              </a:rPr>
              <a:t>Existencia bajo una denominación pública.</a:t>
            </a:r>
          </a:p>
          <a:p>
            <a:endParaRPr lang="es-ES" dirty="0"/>
          </a:p>
        </p:txBody>
      </p: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142976" y="785794"/>
            <a:ext cx="7310556" cy="1143000"/>
          </a:xfrm>
        </p:spPr>
        <p:txBody>
          <a:bodyPr>
            <a:normAutofit fontScale="90000"/>
          </a:bodyPr>
          <a:lstStyle/>
          <a:p>
            <a:r>
              <a:rPr lang="es-ES" b="1" dirty="0" smtClean="0"/>
              <a:t>Administradores de la sociedad</a:t>
            </a:r>
            <a:br>
              <a:rPr lang="es-ES" b="1" dirty="0" smtClean="0"/>
            </a:br>
            <a:endParaRPr lang="es-ES" dirty="0"/>
          </a:p>
        </p:txBody>
      </p:sp>
      <p:sp>
        <p:nvSpPr>
          <p:cNvPr id="4" name="3 Subtítulo"/>
          <p:cNvSpPr>
            <a:spLocks noGrp="1"/>
          </p:cNvSpPr>
          <p:nvPr>
            <p:ph idx="1"/>
          </p:nvPr>
        </p:nvSpPr>
        <p:spPr>
          <a:xfrm>
            <a:off x="1142976" y="2057400"/>
            <a:ext cx="7279796" cy="4800600"/>
          </a:xfrm>
        </p:spPr>
        <p:txBody>
          <a:bodyPr>
            <a:normAutofit/>
          </a:bodyPr>
          <a:lstStyle/>
          <a:p>
            <a:pPr>
              <a:buNone/>
            </a:pPr>
            <a:r>
              <a:rPr lang="es-ES" dirty="0"/>
              <a:t>La sociedad anónima, para su vida diaria, necesita de valerse de un órgano ejecutivo y representativo a la vez, que lleve a cabo la gestión cotidiana de la sociedad y la represente en sus relaciones jurídicas con </a:t>
            </a:r>
            <a:r>
              <a:rPr lang="es-ES" dirty="0" smtClean="0"/>
              <a:t>terceros.</a:t>
            </a:r>
            <a:endParaRPr lang="es-ES" dirty="0"/>
          </a:p>
        </p:txBody>
      </p:sp>
      <p:pic>
        <p:nvPicPr>
          <p:cNvPr id="1026" name="Picture 2" descr="ANd9GcRCALFeVU4L18lm6LGtwb2HreYzJyLrWJ53Ckam_77zh3eH6L9k6cfYj0I">
            <a:hlinkClick r:id="rId2"/>
          </p:cNvPr>
          <p:cNvPicPr>
            <a:picLocks noChangeAspect="1" noChangeArrowheads="1"/>
          </p:cNvPicPr>
          <p:nvPr/>
        </p:nvPicPr>
        <p:blipFill>
          <a:blip r:embed="rId3" cstate="print"/>
          <a:srcRect/>
          <a:stretch>
            <a:fillRect/>
          </a:stretch>
        </p:blipFill>
        <p:spPr bwMode="auto">
          <a:xfrm>
            <a:off x="7143768" y="4286256"/>
            <a:ext cx="1785950" cy="2071702"/>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115616" y="620688"/>
            <a:ext cx="7715304" cy="6011882"/>
          </a:xfrm>
        </p:spPr>
        <p:txBody>
          <a:bodyPr>
            <a:normAutofit/>
          </a:bodyPr>
          <a:lstStyle/>
          <a:p>
            <a:r>
              <a:rPr lang="es-ES" sz="3600" dirty="0"/>
              <a:t>En términos generales, las sociedades anónimas se denominan siempre mercantiles, aun cuando se formen para la realización de negocios de carácter </a:t>
            </a:r>
            <a:r>
              <a:rPr lang="es-ES" sz="3600" dirty="0" smtClean="0"/>
              <a:t>civil.</a:t>
            </a:r>
            <a:r>
              <a:rPr lang="es-ES" sz="3600" dirty="0"/>
              <a:t/>
            </a:r>
            <a:br>
              <a:rPr lang="es-ES" sz="3600" dirty="0"/>
            </a:br>
            <a:r>
              <a:rPr lang="es-ES" sz="3600" dirty="0"/>
              <a:t>En la mayoría de las legislaciones, y en la doctrina, se reconoce como principales características de este tipo de sociedad las siguientes:</a:t>
            </a:r>
            <a:r>
              <a:rPr lang="es-ES" dirty="0"/>
              <a:t/>
            </a:r>
            <a:br>
              <a:rPr lang="es-ES" dirty="0"/>
            </a:br>
            <a:endParaRPr lang="es-ES" dirty="0"/>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560</TotalTime>
  <Words>1985</Words>
  <Application>Microsoft Office PowerPoint</Application>
  <PresentationFormat>Presentación en pantalla (4:3)</PresentationFormat>
  <Paragraphs>114</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Solsticio</vt:lpstr>
      <vt:lpstr>Instituto Nacional de Soyapango.   Materia: Sistema contable.  tema: sociedades anónimas.   Sección: 3-B   Profesor: Pedro Arnoldo Aguirre Nativí    Integrantes: Brenda Elizabeth González Cortez.                 Blanca Jocelyn Castro Velasco.              Sara Marielos Peraza Zavala.            Ernesto Alanzo Leiva Mejía.  </vt:lpstr>
      <vt:lpstr>Sociedades anónimas.</vt:lpstr>
      <vt:lpstr>La sociedad anónima es:</vt:lpstr>
      <vt:lpstr>Sociedad anónima.</vt:lpstr>
      <vt:lpstr>Sociedades Comerciales: </vt:lpstr>
      <vt:lpstr>Sociedades de capital: </vt:lpstr>
      <vt:lpstr>Características:</vt:lpstr>
      <vt:lpstr>Administradores de la sociedad </vt:lpstr>
      <vt:lpstr>En términos generales, las sociedades anónimas se denominan siempre mercantiles, aun cuando se formen para la realización de negocios de carácter civil. En la mayoría de las legislaciones, y en la doctrina, se reconoce como principales características de este tipo de sociedad las siguientes: </vt:lpstr>
      <vt:lpstr>Formación y constitución de la sociedad </vt:lpstr>
      <vt:lpstr>Diapositiva 11</vt:lpstr>
      <vt:lpstr>1-Un mínimo de dos socios o accionistas, y que cada uno de ellos suscriba una acción por lo menos (en España se contemplan las sociedades "unipersonales") </vt:lpstr>
      <vt:lpstr>2-Un mínimo de capital social o suscripción de las acciones emitidas.  3-La escritura constitutiva de la sociedad anónima con ciertas menciones mínimas. </vt:lpstr>
      <vt:lpstr>Órganos de la sociedad. </vt:lpstr>
      <vt:lpstr>Junta general. </vt:lpstr>
      <vt:lpstr> Administradores. </vt:lpstr>
      <vt:lpstr>Diapositiva 17</vt:lpstr>
      <vt:lpstr>Los administradores deben cumplir una serie de requisitos: </vt:lpstr>
      <vt:lpstr>Las formas habitualmente permitidas son:</vt:lpstr>
      <vt:lpstr>Derechos de los socios. </vt:lpstr>
      <vt:lpstr>Fundadores. </vt:lpstr>
      <vt:lpstr>Bonos fundador. </vt:lpstr>
      <vt:lpstr>Los bonos de fundador deberán contener: </vt:lpstr>
      <vt:lpstr>Diapositiva 24</vt:lpstr>
      <vt:lpstr>Acciones </vt:lpstr>
      <vt:lpstr>Generalidades. </vt:lpstr>
      <vt:lpstr>Clasificación de las acciones</vt:lpstr>
      <vt:lpstr>Por los derechos que confieren.</vt:lpstr>
      <vt:lpstr>Por su forma de pago.</vt:lpstr>
      <vt:lpstr>La vigilancia de la sociedad.</vt:lpstr>
      <vt:lpstr>Diapositiva 31</vt:lpstr>
      <vt:lpstr>No podrán ser comisarios: </vt:lpstr>
      <vt:lpstr>La información financiera.</vt:lpstr>
      <vt:lpstr>Diapositiva 34</vt:lpstr>
      <vt:lpstr>El capital. </vt:lpstr>
      <vt:lpstr>Diapositiva 36</vt:lpstr>
      <vt:lpstr>Requisitos legales para organizar una sociedad en el salvador: </vt:lpstr>
      <vt:lpstr>Diapositiva 38</vt:lpstr>
      <vt:lpstr>Diapositiva 39</vt:lpstr>
      <vt:lpstr>Diapositiva 40</vt:lpstr>
      <vt:lpstr>Diapositiva 41</vt:lpstr>
      <vt:lpstr>Diapositiva 42</vt:lpstr>
    </vt:vector>
  </TitlesOfParts>
  <Company>Cass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Sociedades anonimas.</dc:title>
  <dc:creator>Prop.</dc:creator>
  <cp:lastModifiedBy>jhkjhk</cp:lastModifiedBy>
  <cp:revision>60</cp:revision>
  <dcterms:created xsi:type="dcterms:W3CDTF">2011-08-24T02:33:57Z</dcterms:created>
  <dcterms:modified xsi:type="dcterms:W3CDTF">2011-10-04T14:47:43Z</dcterms:modified>
</cp:coreProperties>
</file>