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notesSlides/notesSlide1.xml" ContentType="application/vnd.openxmlformats-officedocument.presentationml.notesSlide+xml"/>
  <Override PartName="/ppt/diagrams/drawing3.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57" r:id="rId3"/>
    <p:sldId id="258" r:id="rId4"/>
    <p:sldId id="261" r:id="rId5"/>
    <p:sldId id="259" r:id="rId6"/>
    <p:sldId id="260" r:id="rId7"/>
    <p:sldId id="263" r:id="rId8"/>
    <p:sldId id="264" r:id="rId9"/>
    <p:sldId id="266" r:id="rId10"/>
    <p:sldId id="267" r:id="rId11"/>
    <p:sldId id="268" r:id="rId12"/>
    <p:sldId id="269" r:id="rId1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8FD4443E-F989-4FC4-A0C8-D5A2AF1F390B}" styleName="Estilo oscuro 1 - Énfasis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Estilo oscuro 1 - Énfasis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5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990D4B-D018-4FBC-9D41-638F0B861072}"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s-MX"/>
        </a:p>
      </dgm:t>
    </dgm:pt>
    <dgm:pt modelId="{B27CF8BC-2B44-48E3-BFD6-17F4E11D54FB}">
      <dgm:prSet phldrT="[Texto]" custT="1"/>
      <dgm:spPr/>
      <dgm:t>
        <a:bodyPr/>
        <a:lstStyle/>
        <a:p>
          <a:r>
            <a:rPr lang="es-MX" sz="2400" dirty="0" smtClean="0">
              <a:solidFill>
                <a:schemeClr val="tx2">
                  <a:lumMod val="10000"/>
                </a:schemeClr>
              </a:solidFill>
            </a:rPr>
            <a:t>Balanza de pagos, es una balanza contable </a:t>
          </a:r>
        </a:p>
        <a:p>
          <a:r>
            <a:rPr lang="es-MX" sz="2400" dirty="0" smtClean="0">
              <a:solidFill>
                <a:schemeClr val="tx2">
                  <a:lumMod val="10000"/>
                </a:schemeClr>
              </a:solidFill>
            </a:rPr>
            <a:t>en teoría siempre deben estar equilibrada</a:t>
          </a:r>
          <a:endParaRPr lang="es-MX" sz="2400" dirty="0">
            <a:solidFill>
              <a:schemeClr val="tx2">
                <a:lumMod val="10000"/>
              </a:schemeClr>
            </a:solidFill>
          </a:endParaRPr>
        </a:p>
      </dgm:t>
    </dgm:pt>
    <dgm:pt modelId="{80D8E8BE-22D9-47DE-86EA-BDDF930C5955}" type="parTrans" cxnId="{5ED3FFD5-6215-4D03-9673-E258F6A21639}">
      <dgm:prSet/>
      <dgm:spPr/>
      <dgm:t>
        <a:bodyPr/>
        <a:lstStyle/>
        <a:p>
          <a:endParaRPr lang="es-MX" sz="1600"/>
        </a:p>
      </dgm:t>
    </dgm:pt>
    <dgm:pt modelId="{929738F3-E470-4B5E-8AB3-7A2D9A6E1A50}" type="sibTrans" cxnId="{5ED3FFD5-6215-4D03-9673-E258F6A21639}">
      <dgm:prSet/>
      <dgm:spPr/>
      <dgm:t>
        <a:bodyPr/>
        <a:lstStyle/>
        <a:p>
          <a:endParaRPr lang="es-MX" sz="1600"/>
        </a:p>
      </dgm:t>
    </dgm:pt>
    <dgm:pt modelId="{DFAE57B6-0A50-436B-8819-B09DE4B7A8E4}">
      <dgm:prSet phldrT="[Texto]" custT="1"/>
      <dgm:spPr/>
      <dgm:t>
        <a:bodyPr/>
        <a:lstStyle/>
        <a:p>
          <a:pPr algn="l"/>
          <a:r>
            <a:rPr lang="es-MX" sz="1800" b="1" dirty="0" smtClean="0">
              <a:solidFill>
                <a:schemeClr val="tx2">
                  <a:lumMod val="10000"/>
                </a:schemeClr>
              </a:solidFill>
              <a:effectLst>
                <a:outerShdw blurRad="38100" dist="38100" dir="2700000" algn="tl">
                  <a:srgbClr val="000000">
                    <a:alpha val="43137"/>
                  </a:srgbClr>
                </a:outerShdw>
              </a:effectLst>
            </a:rPr>
            <a:t>Cuenta corriente</a:t>
          </a:r>
        </a:p>
        <a:p>
          <a:pPr algn="ctr"/>
          <a:r>
            <a:rPr lang="es-MX" sz="1800" dirty="0" smtClean="0">
              <a:solidFill>
                <a:schemeClr val="tx2">
                  <a:lumMod val="10000"/>
                </a:schemeClr>
              </a:solidFill>
            </a:rPr>
            <a:t>Todas las transacciones de bienes y servicios</a:t>
          </a:r>
          <a:endParaRPr lang="es-MX" sz="1800" dirty="0">
            <a:solidFill>
              <a:schemeClr val="tx2">
                <a:lumMod val="10000"/>
              </a:schemeClr>
            </a:solidFill>
          </a:endParaRPr>
        </a:p>
      </dgm:t>
    </dgm:pt>
    <dgm:pt modelId="{1CE8CFCA-EF0F-481D-96F7-F061FC7C5A54}" type="parTrans" cxnId="{CA89681A-E5B5-4792-8498-3C9CFA245FAF}">
      <dgm:prSet custT="1"/>
      <dgm:spPr/>
      <dgm:t>
        <a:bodyPr/>
        <a:lstStyle/>
        <a:p>
          <a:endParaRPr lang="es-MX" sz="1600"/>
        </a:p>
      </dgm:t>
    </dgm:pt>
    <dgm:pt modelId="{98B7BA79-2BC8-49EA-A824-37916D9401F1}" type="sibTrans" cxnId="{CA89681A-E5B5-4792-8498-3C9CFA245FAF}">
      <dgm:prSet/>
      <dgm:spPr/>
      <dgm:t>
        <a:bodyPr/>
        <a:lstStyle/>
        <a:p>
          <a:endParaRPr lang="es-MX" sz="1600"/>
        </a:p>
      </dgm:t>
    </dgm:pt>
    <dgm:pt modelId="{397FFEF3-877A-4422-9B7F-B16B1B05027F}">
      <dgm:prSet phldrT="[Texto]" custT="1"/>
      <dgm:spPr/>
      <dgm:t>
        <a:bodyPr/>
        <a:lstStyle/>
        <a:p>
          <a:pPr algn="l"/>
          <a:r>
            <a:rPr lang="es-MX" sz="1800" b="1" dirty="0" smtClean="0">
              <a:solidFill>
                <a:schemeClr val="tx2">
                  <a:lumMod val="10000"/>
                </a:schemeClr>
              </a:solidFill>
              <a:effectLst>
                <a:outerShdw blurRad="38100" dist="38100" dir="2700000" algn="tl">
                  <a:srgbClr val="000000">
                    <a:alpha val="43137"/>
                  </a:srgbClr>
                </a:outerShdw>
              </a:effectLst>
            </a:rPr>
            <a:t>Cuenta de capital</a:t>
          </a:r>
        </a:p>
        <a:p>
          <a:pPr algn="ctr"/>
          <a:r>
            <a:rPr lang="es-MX" sz="1800" dirty="0" smtClean="0">
              <a:solidFill>
                <a:schemeClr val="tx2">
                  <a:lumMod val="10000"/>
                </a:schemeClr>
              </a:solidFill>
            </a:rPr>
            <a:t>Se anotan los movimientos financieros de capitales</a:t>
          </a:r>
          <a:endParaRPr lang="es-MX" sz="1800" dirty="0">
            <a:solidFill>
              <a:schemeClr val="tx2">
                <a:lumMod val="10000"/>
              </a:schemeClr>
            </a:solidFill>
          </a:endParaRPr>
        </a:p>
      </dgm:t>
    </dgm:pt>
    <dgm:pt modelId="{292B17A7-35E4-4188-B12E-7A335F921301}" type="sibTrans" cxnId="{9533B9AF-9639-4A9F-9B4E-8B9E6CA60187}">
      <dgm:prSet/>
      <dgm:spPr/>
      <dgm:t>
        <a:bodyPr/>
        <a:lstStyle/>
        <a:p>
          <a:endParaRPr lang="es-MX" sz="1600"/>
        </a:p>
      </dgm:t>
    </dgm:pt>
    <dgm:pt modelId="{436C0847-A345-40B8-B8DB-75FB2C40CE20}" type="parTrans" cxnId="{9533B9AF-9639-4A9F-9B4E-8B9E6CA60187}">
      <dgm:prSet custT="1"/>
      <dgm:spPr/>
      <dgm:t>
        <a:bodyPr/>
        <a:lstStyle/>
        <a:p>
          <a:endParaRPr lang="es-MX" sz="1600"/>
        </a:p>
      </dgm:t>
    </dgm:pt>
    <dgm:pt modelId="{6B392A7F-802B-44A9-9BAF-1E50FB1EB635}">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pPr algn="just"/>
          <a:r>
            <a:rPr lang="es-MX" sz="1600" dirty="0" smtClean="0">
              <a:solidFill>
                <a:schemeClr val="tx2">
                  <a:lumMod val="10000"/>
                </a:schemeClr>
              </a:solidFill>
            </a:rPr>
            <a:t>Si estas cuentas no están balanceadas o equilibradas se utilizan estas cuentas de ajuste:</a:t>
          </a:r>
        </a:p>
        <a:p>
          <a:pPr algn="l"/>
          <a:r>
            <a:rPr lang="es-MX" sz="1600" dirty="0" smtClean="0">
              <a:solidFill>
                <a:schemeClr val="tx2">
                  <a:lumMod val="10000"/>
                </a:schemeClr>
              </a:solidFill>
            </a:rPr>
            <a:t>1</a:t>
          </a:r>
          <a:r>
            <a:rPr lang="es-MX" sz="1600" b="1" dirty="0" smtClean="0">
              <a:solidFill>
                <a:schemeClr val="tx2">
                  <a:lumMod val="10000"/>
                </a:schemeClr>
              </a:solidFill>
            </a:rPr>
            <a:t>.- </a:t>
          </a:r>
          <a:r>
            <a:rPr lang="es-MX" sz="1600" b="1" dirty="0" smtClean="0">
              <a:solidFill>
                <a:schemeClr val="tx2">
                  <a:lumMod val="10000"/>
                </a:schemeClr>
              </a:solidFill>
              <a:effectLst>
                <a:outerShdw blurRad="38100" dist="38100" dir="2700000" algn="tl">
                  <a:srgbClr val="000000">
                    <a:alpha val="43137"/>
                  </a:srgbClr>
                </a:outerShdw>
              </a:effectLst>
            </a:rPr>
            <a:t>Variación en las reservas internacionales</a:t>
          </a:r>
        </a:p>
        <a:p>
          <a:pPr algn="l"/>
          <a:r>
            <a:rPr lang="es-MX" sz="1600" b="1" dirty="0" smtClean="0">
              <a:solidFill>
                <a:schemeClr val="tx2">
                  <a:lumMod val="10000"/>
                </a:schemeClr>
              </a:solidFill>
              <a:effectLst>
                <a:outerShdw blurRad="38100" dist="38100" dir="2700000" algn="tl">
                  <a:srgbClr val="000000">
                    <a:alpha val="43137"/>
                  </a:srgbClr>
                </a:outerShdw>
              </a:effectLst>
            </a:rPr>
            <a:t>2.- Errores y omisiones</a:t>
          </a:r>
          <a:endParaRPr lang="es-MX" sz="1600" b="1" dirty="0">
            <a:solidFill>
              <a:schemeClr val="tx2">
                <a:lumMod val="10000"/>
              </a:schemeClr>
            </a:solidFill>
            <a:effectLst>
              <a:outerShdw blurRad="38100" dist="38100" dir="2700000" algn="tl">
                <a:srgbClr val="000000">
                  <a:alpha val="43137"/>
                </a:srgbClr>
              </a:outerShdw>
            </a:effectLst>
          </a:endParaRPr>
        </a:p>
      </dgm:t>
    </dgm:pt>
    <dgm:pt modelId="{598293E3-2FCE-4AB5-A513-716A355C9CF5}" type="sibTrans" cxnId="{0E01F97B-5576-4458-89BA-34B5D72FA30A}">
      <dgm:prSet/>
      <dgm:spPr/>
      <dgm:t>
        <a:bodyPr/>
        <a:lstStyle/>
        <a:p>
          <a:endParaRPr lang="es-MX" sz="1600"/>
        </a:p>
      </dgm:t>
    </dgm:pt>
    <dgm:pt modelId="{0636D14B-ACDC-41D4-9BD9-3EAF27509EC4}" type="parTrans" cxnId="{0E01F97B-5576-4458-89BA-34B5D72FA30A}">
      <dgm:prSet custT="1"/>
      <dgm:spPr/>
      <dgm:t>
        <a:bodyPr/>
        <a:lstStyle/>
        <a:p>
          <a:endParaRPr lang="es-MX" sz="1600"/>
        </a:p>
      </dgm:t>
    </dgm:pt>
    <dgm:pt modelId="{55405520-9027-48A3-B4ED-C4918AE469BD}" type="pres">
      <dgm:prSet presAssocID="{44990D4B-D018-4FBC-9D41-638F0B861072}" presName="diagram" presStyleCnt="0">
        <dgm:presLayoutVars>
          <dgm:chPref val="1"/>
          <dgm:dir/>
          <dgm:animOne val="branch"/>
          <dgm:animLvl val="lvl"/>
          <dgm:resizeHandles val="exact"/>
        </dgm:presLayoutVars>
      </dgm:prSet>
      <dgm:spPr/>
      <dgm:t>
        <a:bodyPr/>
        <a:lstStyle/>
        <a:p>
          <a:endParaRPr lang="es-MX"/>
        </a:p>
      </dgm:t>
    </dgm:pt>
    <dgm:pt modelId="{561099C3-307E-4D28-8B31-5DCFD474E14A}" type="pres">
      <dgm:prSet presAssocID="{B27CF8BC-2B44-48E3-BFD6-17F4E11D54FB}" presName="root1" presStyleCnt="0"/>
      <dgm:spPr/>
    </dgm:pt>
    <dgm:pt modelId="{49017655-FF6C-4206-8452-E251B7A79C7F}" type="pres">
      <dgm:prSet presAssocID="{B27CF8BC-2B44-48E3-BFD6-17F4E11D54FB}" presName="LevelOneTextNode" presStyleLbl="node0" presStyleIdx="0" presStyleCnt="1" custLinFactNeighborX="773" custLinFactNeighborY="-68595">
        <dgm:presLayoutVars>
          <dgm:chPref val="3"/>
        </dgm:presLayoutVars>
      </dgm:prSet>
      <dgm:spPr/>
      <dgm:t>
        <a:bodyPr/>
        <a:lstStyle/>
        <a:p>
          <a:endParaRPr lang="es-MX"/>
        </a:p>
      </dgm:t>
    </dgm:pt>
    <dgm:pt modelId="{DAC5484B-6B76-4E6B-9D54-A618724BA99D}" type="pres">
      <dgm:prSet presAssocID="{B27CF8BC-2B44-48E3-BFD6-17F4E11D54FB}" presName="level2hierChild" presStyleCnt="0"/>
      <dgm:spPr/>
    </dgm:pt>
    <dgm:pt modelId="{39A837AD-6BD5-4B9D-8A55-8044CC6758A9}" type="pres">
      <dgm:prSet presAssocID="{1CE8CFCA-EF0F-481D-96F7-F061FC7C5A54}" presName="conn2-1" presStyleLbl="parChTrans1D2" presStyleIdx="0" presStyleCnt="3"/>
      <dgm:spPr/>
      <dgm:t>
        <a:bodyPr/>
        <a:lstStyle/>
        <a:p>
          <a:endParaRPr lang="es-MX"/>
        </a:p>
      </dgm:t>
    </dgm:pt>
    <dgm:pt modelId="{A6B658C7-2681-4AA3-A3B7-9FAD5FF5DF37}" type="pres">
      <dgm:prSet presAssocID="{1CE8CFCA-EF0F-481D-96F7-F061FC7C5A54}" presName="connTx" presStyleLbl="parChTrans1D2" presStyleIdx="0" presStyleCnt="3"/>
      <dgm:spPr/>
      <dgm:t>
        <a:bodyPr/>
        <a:lstStyle/>
        <a:p>
          <a:endParaRPr lang="es-MX"/>
        </a:p>
      </dgm:t>
    </dgm:pt>
    <dgm:pt modelId="{5E30267D-A9D1-40BC-B7E4-7E1308045CC8}" type="pres">
      <dgm:prSet presAssocID="{DFAE57B6-0A50-436B-8819-B09DE4B7A8E4}" presName="root2" presStyleCnt="0"/>
      <dgm:spPr/>
    </dgm:pt>
    <dgm:pt modelId="{4DD6952B-753E-4C23-9C48-4BC18D096AD4}" type="pres">
      <dgm:prSet presAssocID="{DFAE57B6-0A50-436B-8819-B09DE4B7A8E4}" presName="LevelTwoTextNode" presStyleLbl="node2" presStyleIdx="0" presStyleCnt="3">
        <dgm:presLayoutVars>
          <dgm:chPref val="3"/>
        </dgm:presLayoutVars>
      </dgm:prSet>
      <dgm:spPr/>
      <dgm:t>
        <a:bodyPr/>
        <a:lstStyle/>
        <a:p>
          <a:endParaRPr lang="es-MX"/>
        </a:p>
      </dgm:t>
    </dgm:pt>
    <dgm:pt modelId="{7CBF6720-B2FE-4130-AF14-95874C0DD969}" type="pres">
      <dgm:prSet presAssocID="{DFAE57B6-0A50-436B-8819-B09DE4B7A8E4}" presName="level3hierChild" presStyleCnt="0"/>
      <dgm:spPr/>
    </dgm:pt>
    <dgm:pt modelId="{EDB42C6D-44CC-4FF9-A46E-11995F838F7C}" type="pres">
      <dgm:prSet presAssocID="{0636D14B-ACDC-41D4-9BD9-3EAF27509EC4}" presName="conn2-1" presStyleLbl="parChTrans1D2" presStyleIdx="1" presStyleCnt="3"/>
      <dgm:spPr/>
      <dgm:t>
        <a:bodyPr/>
        <a:lstStyle/>
        <a:p>
          <a:endParaRPr lang="es-MX"/>
        </a:p>
      </dgm:t>
    </dgm:pt>
    <dgm:pt modelId="{D34CCDAC-2D2C-4F19-AA83-ED1233AEF845}" type="pres">
      <dgm:prSet presAssocID="{0636D14B-ACDC-41D4-9BD9-3EAF27509EC4}" presName="connTx" presStyleLbl="parChTrans1D2" presStyleIdx="1" presStyleCnt="3"/>
      <dgm:spPr/>
      <dgm:t>
        <a:bodyPr/>
        <a:lstStyle/>
        <a:p>
          <a:endParaRPr lang="es-MX"/>
        </a:p>
      </dgm:t>
    </dgm:pt>
    <dgm:pt modelId="{14BC1026-64FA-477D-9AD5-8A7279B7F752}" type="pres">
      <dgm:prSet presAssocID="{6B392A7F-802B-44A9-9BAF-1E50FB1EB635}" presName="root2" presStyleCnt="0"/>
      <dgm:spPr/>
    </dgm:pt>
    <dgm:pt modelId="{C8ADDBB5-E64D-4EF9-A801-9745BB1026CD}" type="pres">
      <dgm:prSet presAssocID="{6B392A7F-802B-44A9-9BAF-1E50FB1EB635}" presName="LevelTwoTextNode" presStyleLbl="node2" presStyleIdx="1" presStyleCnt="3" custLinFactY="6890" custLinFactNeighborX="129" custLinFactNeighborY="100000">
        <dgm:presLayoutVars>
          <dgm:chPref val="3"/>
        </dgm:presLayoutVars>
      </dgm:prSet>
      <dgm:spPr/>
      <dgm:t>
        <a:bodyPr/>
        <a:lstStyle/>
        <a:p>
          <a:endParaRPr lang="es-MX"/>
        </a:p>
      </dgm:t>
    </dgm:pt>
    <dgm:pt modelId="{6AC09B5F-255E-4744-A2D1-41C24603D7B0}" type="pres">
      <dgm:prSet presAssocID="{6B392A7F-802B-44A9-9BAF-1E50FB1EB635}" presName="level3hierChild" presStyleCnt="0"/>
      <dgm:spPr/>
    </dgm:pt>
    <dgm:pt modelId="{6450E91E-92D6-420E-B9BD-97FC71399BE9}" type="pres">
      <dgm:prSet presAssocID="{436C0847-A345-40B8-B8DB-75FB2C40CE20}" presName="conn2-1" presStyleLbl="parChTrans1D2" presStyleIdx="2" presStyleCnt="3"/>
      <dgm:spPr/>
      <dgm:t>
        <a:bodyPr/>
        <a:lstStyle/>
        <a:p>
          <a:endParaRPr lang="es-MX"/>
        </a:p>
      </dgm:t>
    </dgm:pt>
    <dgm:pt modelId="{27E23623-CB06-43BA-97DE-6CED03CE680B}" type="pres">
      <dgm:prSet presAssocID="{436C0847-A345-40B8-B8DB-75FB2C40CE20}" presName="connTx" presStyleLbl="parChTrans1D2" presStyleIdx="2" presStyleCnt="3"/>
      <dgm:spPr/>
      <dgm:t>
        <a:bodyPr/>
        <a:lstStyle/>
        <a:p>
          <a:endParaRPr lang="es-MX"/>
        </a:p>
      </dgm:t>
    </dgm:pt>
    <dgm:pt modelId="{3DB9180D-C568-4448-A492-02174D9B8F2B}" type="pres">
      <dgm:prSet presAssocID="{397FFEF3-877A-4422-9B7F-B16B1B05027F}" presName="root2" presStyleCnt="0"/>
      <dgm:spPr/>
    </dgm:pt>
    <dgm:pt modelId="{ED08E173-4F5D-4825-9E81-A5FC76DA5B2B}" type="pres">
      <dgm:prSet presAssocID="{397FFEF3-877A-4422-9B7F-B16B1B05027F}" presName="LevelTwoTextNode" presStyleLbl="node2" presStyleIdx="2" presStyleCnt="3" custScaleY="64968" custLinFactY="-21660" custLinFactNeighborX="129" custLinFactNeighborY="-100000">
        <dgm:presLayoutVars>
          <dgm:chPref val="3"/>
        </dgm:presLayoutVars>
      </dgm:prSet>
      <dgm:spPr/>
      <dgm:t>
        <a:bodyPr/>
        <a:lstStyle/>
        <a:p>
          <a:endParaRPr lang="es-MX"/>
        </a:p>
      </dgm:t>
    </dgm:pt>
    <dgm:pt modelId="{B30E481D-8600-4C03-A5FF-401B7BCACE3C}" type="pres">
      <dgm:prSet presAssocID="{397FFEF3-877A-4422-9B7F-B16B1B05027F}" presName="level3hierChild" presStyleCnt="0"/>
      <dgm:spPr/>
    </dgm:pt>
  </dgm:ptLst>
  <dgm:cxnLst>
    <dgm:cxn modelId="{7D6B9315-E811-4C67-A2CD-281D58B3F081}" type="presOf" srcId="{1CE8CFCA-EF0F-481D-96F7-F061FC7C5A54}" destId="{A6B658C7-2681-4AA3-A3B7-9FAD5FF5DF37}" srcOrd="1" destOrd="0" presId="urn:microsoft.com/office/officeart/2005/8/layout/hierarchy2"/>
    <dgm:cxn modelId="{F4A06EA1-8395-4BEF-AC88-99860548B42D}" type="presOf" srcId="{397FFEF3-877A-4422-9B7F-B16B1B05027F}" destId="{ED08E173-4F5D-4825-9E81-A5FC76DA5B2B}" srcOrd="0" destOrd="0" presId="urn:microsoft.com/office/officeart/2005/8/layout/hierarchy2"/>
    <dgm:cxn modelId="{CAFB7EE0-DF22-49AB-A87E-91A513970499}" type="presOf" srcId="{436C0847-A345-40B8-B8DB-75FB2C40CE20}" destId="{27E23623-CB06-43BA-97DE-6CED03CE680B}" srcOrd="1" destOrd="0" presId="urn:microsoft.com/office/officeart/2005/8/layout/hierarchy2"/>
    <dgm:cxn modelId="{5722ACB7-0F3A-4302-8897-F05422B3D322}" type="presOf" srcId="{6B392A7F-802B-44A9-9BAF-1E50FB1EB635}" destId="{C8ADDBB5-E64D-4EF9-A801-9745BB1026CD}" srcOrd="0" destOrd="0" presId="urn:microsoft.com/office/officeart/2005/8/layout/hierarchy2"/>
    <dgm:cxn modelId="{F8906BAD-3473-4582-9BE2-5E6369B2E0AA}" type="presOf" srcId="{44990D4B-D018-4FBC-9D41-638F0B861072}" destId="{55405520-9027-48A3-B4ED-C4918AE469BD}" srcOrd="0" destOrd="0" presId="urn:microsoft.com/office/officeart/2005/8/layout/hierarchy2"/>
    <dgm:cxn modelId="{8BC46D3C-BFBE-4FBA-B39B-4AA606BA2DBE}" type="presOf" srcId="{436C0847-A345-40B8-B8DB-75FB2C40CE20}" destId="{6450E91E-92D6-420E-B9BD-97FC71399BE9}" srcOrd="0" destOrd="0" presId="urn:microsoft.com/office/officeart/2005/8/layout/hierarchy2"/>
    <dgm:cxn modelId="{9A0D4760-F461-462C-93AC-B6C75583B336}" type="presOf" srcId="{DFAE57B6-0A50-436B-8819-B09DE4B7A8E4}" destId="{4DD6952B-753E-4C23-9C48-4BC18D096AD4}" srcOrd="0" destOrd="0" presId="urn:microsoft.com/office/officeart/2005/8/layout/hierarchy2"/>
    <dgm:cxn modelId="{BC46DA5E-31FB-4C37-8A60-ED010D2C1E9E}" type="presOf" srcId="{B27CF8BC-2B44-48E3-BFD6-17F4E11D54FB}" destId="{49017655-FF6C-4206-8452-E251B7A79C7F}" srcOrd="0" destOrd="0" presId="urn:microsoft.com/office/officeart/2005/8/layout/hierarchy2"/>
    <dgm:cxn modelId="{22DF2ED7-18CF-4F08-927A-206FE1F1D5DF}" type="presOf" srcId="{1CE8CFCA-EF0F-481D-96F7-F061FC7C5A54}" destId="{39A837AD-6BD5-4B9D-8A55-8044CC6758A9}" srcOrd="0" destOrd="0" presId="urn:microsoft.com/office/officeart/2005/8/layout/hierarchy2"/>
    <dgm:cxn modelId="{0E01F97B-5576-4458-89BA-34B5D72FA30A}" srcId="{B27CF8BC-2B44-48E3-BFD6-17F4E11D54FB}" destId="{6B392A7F-802B-44A9-9BAF-1E50FB1EB635}" srcOrd="1" destOrd="0" parTransId="{0636D14B-ACDC-41D4-9BD9-3EAF27509EC4}" sibTransId="{598293E3-2FCE-4AB5-A513-716A355C9CF5}"/>
    <dgm:cxn modelId="{5ED3FFD5-6215-4D03-9673-E258F6A21639}" srcId="{44990D4B-D018-4FBC-9D41-638F0B861072}" destId="{B27CF8BC-2B44-48E3-BFD6-17F4E11D54FB}" srcOrd="0" destOrd="0" parTransId="{80D8E8BE-22D9-47DE-86EA-BDDF930C5955}" sibTransId="{929738F3-E470-4B5E-8AB3-7A2D9A6E1A50}"/>
    <dgm:cxn modelId="{C8A10DA0-684C-4397-9627-8F3CA7AB820E}" type="presOf" srcId="{0636D14B-ACDC-41D4-9BD9-3EAF27509EC4}" destId="{EDB42C6D-44CC-4FF9-A46E-11995F838F7C}" srcOrd="0" destOrd="0" presId="urn:microsoft.com/office/officeart/2005/8/layout/hierarchy2"/>
    <dgm:cxn modelId="{049A3AE2-0565-4C73-B103-1D0752F63413}" type="presOf" srcId="{0636D14B-ACDC-41D4-9BD9-3EAF27509EC4}" destId="{D34CCDAC-2D2C-4F19-AA83-ED1233AEF845}" srcOrd="1" destOrd="0" presId="urn:microsoft.com/office/officeart/2005/8/layout/hierarchy2"/>
    <dgm:cxn modelId="{9533B9AF-9639-4A9F-9B4E-8B9E6CA60187}" srcId="{B27CF8BC-2B44-48E3-BFD6-17F4E11D54FB}" destId="{397FFEF3-877A-4422-9B7F-B16B1B05027F}" srcOrd="2" destOrd="0" parTransId="{436C0847-A345-40B8-B8DB-75FB2C40CE20}" sibTransId="{292B17A7-35E4-4188-B12E-7A335F921301}"/>
    <dgm:cxn modelId="{CA89681A-E5B5-4792-8498-3C9CFA245FAF}" srcId="{B27CF8BC-2B44-48E3-BFD6-17F4E11D54FB}" destId="{DFAE57B6-0A50-436B-8819-B09DE4B7A8E4}" srcOrd="0" destOrd="0" parTransId="{1CE8CFCA-EF0F-481D-96F7-F061FC7C5A54}" sibTransId="{98B7BA79-2BC8-49EA-A824-37916D9401F1}"/>
    <dgm:cxn modelId="{7DFEA35F-25FE-4A22-8649-1D02D8EBC110}" type="presParOf" srcId="{55405520-9027-48A3-B4ED-C4918AE469BD}" destId="{561099C3-307E-4D28-8B31-5DCFD474E14A}" srcOrd="0" destOrd="0" presId="urn:microsoft.com/office/officeart/2005/8/layout/hierarchy2"/>
    <dgm:cxn modelId="{44D70088-3F9F-46C6-AB81-6D22E418A5AE}" type="presParOf" srcId="{561099C3-307E-4D28-8B31-5DCFD474E14A}" destId="{49017655-FF6C-4206-8452-E251B7A79C7F}" srcOrd="0" destOrd="0" presId="urn:microsoft.com/office/officeart/2005/8/layout/hierarchy2"/>
    <dgm:cxn modelId="{41F65FF1-E80C-4C7B-8AC2-CA095B7B6F51}" type="presParOf" srcId="{561099C3-307E-4D28-8B31-5DCFD474E14A}" destId="{DAC5484B-6B76-4E6B-9D54-A618724BA99D}" srcOrd="1" destOrd="0" presId="urn:microsoft.com/office/officeart/2005/8/layout/hierarchy2"/>
    <dgm:cxn modelId="{4A6644CA-A8AB-4321-8D78-275A1F27B42E}" type="presParOf" srcId="{DAC5484B-6B76-4E6B-9D54-A618724BA99D}" destId="{39A837AD-6BD5-4B9D-8A55-8044CC6758A9}" srcOrd="0" destOrd="0" presId="urn:microsoft.com/office/officeart/2005/8/layout/hierarchy2"/>
    <dgm:cxn modelId="{1E5654C1-06B0-4306-BBFC-6FCBDE8FF055}" type="presParOf" srcId="{39A837AD-6BD5-4B9D-8A55-8044CC6758A9}" destId="{A6B658C7-2681-4AA3-A3B7-9FAD5FF5DF37}" srcOrd="0" destOrd="0" presId="urn:microsoft.com/office/officeart/2005/8/layout/hierarchy2"/>
    <dgm:cxn modelId="{3136ACDA-A691-4101-9E2A-DC8390D9F22E}" type="presParOf" srcId="{DAC5484B-6B76-4E6B-9D54-A618724BA99D}" destId="{5E30267D-A9D1-40BC-B7E4-7E1308045CC8}" srcOrd="1" destOrd="0" presId="urn:microsoft.com/office/officeart/2005/8/layout/hierarchy2"/>
    <dgm:cxn modelId="{83E2ED30-6F09-4D45-BDF8-13FDFF0741BA}" type="presParOf" srcId="{5E30267D-A9D1-40BC-B7E4-7E1308045CC8}" destId="{4DD6952B-753E-4C23-9C48-4BC18D096AD4}" srcOrd="0" destOrd="0" presId="urn:microsoft.com/office/officeart/2005/8/layout/hierarchy2"/>
    <dgm:cxn modelId="{A0C99148-98E1-4E8C-9084-4225F0A1315C}" type="presParOf" srcId="{5E30267D-A9D1-40BC-B7E4-7E1308045CC8}" destId="{7CBF6720-B2FE-4130-AF14-95874C0DD969}" srcOrd="1" destOrd="0" presId="urn:microsoft.com/office/officeart/2005/8/layout/hierarchy2"/>
    <dgm:cxn modelId="{87096ED5-4B3A-441F-80DB-D0FFD3FEFEEB}" type="presParOf" srcId="{DAC5484B-6B76-4E6B-9D54-A618724BA99D}" destId="{EDB42C6D-44CC-4FF9-A46E-11995F838F7C}" srcOrd="2" destOrd="0" presId="urn:microsoft.com/office/officeart/2005/8/layout/hierarchy2"/>
    <dgm:cxn modelId="{A5D5A181-4670-4254-8627-78EAFD98EA22}" type="presParOf" srcId="{EDB42C6D-44CC-4FF9-A46E-11995F838F7C}" destId="{D34CCDAC-2D2C-4F19-AA83-ED1233AEF845}" srcOrd="0" destOrd="0" presId="urn:microsoft.com/office/officeart/2005/8/layout/hierarchy2"/>
    <dgm:cxn modelId="{DAA10554-4203-4C6E-973D-69701214F781}" type="presParOf" srcId="{DAC5484B-6B76-4E6B-9D54-A618724BA99D}" destId="{14BC1026-64FA-477D-9AD5-8A7279B7F752}" srcOrd="3" destOrd="0" presId="urn:microsoft.com/office/officeart/2005/8/layout/hierarchy2"/>
    <dgm:cxn modelId="{C0E42D15-37C5-404C-8D6A-D9605532B0B1}" type="presParOf" srcId="{14BC1026-64FA-477D-9AD5-8A7279B7F752}" destId="{C8ADDBB5-E64D-4EF9-A801-9745BB1026CD}" srcOrd="0" destOrd="0" presId="urn:microsoft.com/office/officeart/2005/8/layout/hierarchy2"/>
    <dgm:cxn modelId="{51596BA0-A90A-42FD-91ED-78C57E7BF438}" type="presParOf" srcId="{14BC1026-64FA-477D-9AD5-8A7279B7F752}" destId="{6AC09B5F-255E-4744-A2D1-41C24603D7B0}" srcOrd="1" destOrd="0" presId="urn:microsoft.com/office/officeart/2005/8/layout/hierarchy2"/>
    <dgm:cxn modelId="{CEAFC161-4615-4354-A792-A4880FE051D3}" type="presParOf" srcId="{DAC5484B-6B76-4E6B-9D54-A618724BA99D}" destId="{6450E91E-92D6-420E-B9BD-97FC71399BE9}" srcOrd="4" destOrd="0" presId="urn:microsoft.com/office/officeart/2005/8/layout/hierarchy2"/>
    <dgm:cxn modelId="{0C19B61C-3890-492A-ABB8-5E72416C7B4E}" type="presParOf" srcId="{6450E91E-92D6-420E-B9BD-97FC71399BE9}" destId="{27E23623-CB06-43BA-97DE-6CED03CE680B}" srcOrd="0" destOrd="0" presId="urn:microsoft.com/office/officeart/2005/8/layout/hierarchy2"/>
    <dgm:cxn modelId="{19B9324E-6608-42DC-A4F8-2C8423F34BBC}" type="presParOf" srcId="{DAC5484B-6B76-4E6B-9D54-A618724BA99D}" destId="{3DB9180D-C568-4448-A492-02174D9B8F2B}" srcOrd="5" destOrd="0" presId="urn:microsoft.com/office/officeart/2005/8/layout/hierarchy2"/>
    <dgm:cxn modelId="{AE949D09-E0F2-41CD-9798-A5BF8E6FD576}" type="presParOf" srcId="{3DB9180D-C568-4448-A492-02174D9B8F2B}" destId="{ED08E173-4F5D-4825-9E81-A5FC76DA5B2B}" srcOrd="0" destOrd="0" presId="urn:microsoft.com/office/officeart/2005/8/layout/hierarchy2"/>
    <dgm:cxn modelId="{53B6F09A-8B84-44C2-B2C6-530276A78255}" type="presParOf" srcId="{3DB9180D-C568-4448-A492-02174D9B8F2B}" destId="{B30E481D-8600-4C03-A5FF-401B7BCACE3C}" srcOrd="1" destOrd="0" presId="urn:microsoft.com/office/officeart/2005/8/layout/hierarchy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4990D4B-D018-4FBC-9D41-638F0B861072}"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s-MX"/>
        </a:p>
      </dgm:t>
    </dgm:pt>
    <dgm:pt modelId="{DFAE57B6-0A50-436B-8819-B09DE4B7A8E4}">
      <dgm:prSet phldrT="[Texto]" custT="1"/>
      <dgm:spPr/>
      <dgm:t>
        <a:bodyPr/>
        <a:lstStyle/>
        <a:p>
          <a:pPr algn="ctr"/>
          <a:r>
            <a:rPr lang="es-MX" sz="1800" b="1" u="sng" dirty="0" smtClean="0">
              <a:solidFill>
                <a:schemeClr val="tx2">
                  <a:lumMod val="10000"/>
                </a:schemeClr>
              </a:solidFill>
              <a:effectLst>
                <a:outerShdw blurRad="38100" dist="38100" dir="2700000" algn="tl">
                  <a:srgbClr val="000000">
                    <a:alpha val="43137"/>
                  </a:srgbClr>
                </a:outerShdw>
              </a:effectLst>
            </a:rPr>
            <a:t>Cuenta corriente</a:t>
          </a:r>
        </a:p>
        <a:p>
          <a:pPr algn="ctr"/>
          <a:r>
            <a:rPr lang="es-MX" sz="1800" b="1" dirty="0" smtClean="0">
              <a:solidFill>
                <a:schemeClr val="tx2">
                  <a:lumMod val="10000"/>
                </a:schemeClr>
              </a:solidFill>
            </a:rPr>
            <a:t>Todas las transacciones de bienes y servicios</a:t>
          </a:r>
        </a:p>
        <a:p>
          <a:pPr algn="ctr"/>
          <a:r>
            <a:rPr lang="es-MX" sz="1800" b="1" dirty="0" smtClean="0">
              <a:solidFill>
                <a:schemeClr val="tx2">
                  <a:lumMod val="10000"/>
                </a:schemeClr>
              </a:solidFill>
            </a:rPr>
            <a:t>Tiene cuenta de ingresos  / egresos</a:t>
          </a:r>
          <a:endParaRPr lang="es-MX" sz="1800" b="1" dirty="0">
            <a:solidFill>
              <a:schemeClr val="tx2">
                <a:lumMod val="10000"/>
              </a:schemeClr>
            </a:solidFill>
          </a:endParaRPr>
        </a:p>
      </dgm:t>
    </dgm:pt>
    <dgm:pt modelId="{1CE8CFCA-EF0F-481D-96F7-F061FC7C5A54}" type="parTrans" cxnId="{CA89681A-E5B5-4792-8498-3C9CFA245FAF}">
      <dgm:prSet custT="1"/>
      <dgm:spPr/>
      <dgm:t>
        <a:bodyPr/>
        <a:lstStyle/>
        <a:p>
          <a:pPr algn="just"/>
          <a:endParaRPr lang="es-MX" sz="1600"/>
        </a:p>
      </dgm:t>
    </dgm:pt>
    <dgm:pt modelId="{98B7BA79-2BC8-49EA-A824-37916D9401F1}" type="sibTrans" cxnId="{CA89681A-E5B5-4792-8498-3C9CFA245FAF}">
      <dgm:prSet/>
      <dgm:spPr/>
      <dgm:t>
        <a:bodyPr/>
        <a:lstStyle/>
        <a:p>
          <a:pPr algn="just"/>
          <a:endParaRPr lang="es-MX" sz="1600"/>
        </a:p>
      </dgm:t>
    </dgm:pt>
    <dgm:pt modelId="{397FFEF3-877A-4422-9B7F-B16B1B05027F}">
      <dgm:prSet phldrT="[Texto]" custT="1"/>
      <dgm:spPr/>
      <dgm:t>
        <a:bodyPr/>
        <a:lstStyle/>
        <a:p>
          <a:pPr algn="just"/>
          <a:r>
            <a:rPr lang="es-MX" sz="1600" b="1" u="sng" dirty="0" smtClean="0">
              <a:solidFill>
                <a:schemeClr val="tx2">
                  <a:lumMod val="10000"/>
                </a:schemeClr>
              </a:solidFill>
            </a:rPr>
            <a:t>1</a:t>
          </a:r>
          <a:r>
            <a:rPr lang="es-MX" sz="1800" b="1" u="sng" dirty="0" smtClean="0">
              <a:solidFill>
                <a:schemeClr val="tx2">
                  <a:lumMod val="10000"/>
                </a:schemeClr>
              </a:solidFill>
            </a:rPr>
            <a:t>. Mercancías</a:t>
          </a:r>
          <a:r>
            <a:rPr lang="es-MX" sz="1800" dirty="0" smtClean="0">
              <a:solidFill>
                <a:schemeClr val="tx2">
                  <a:lumMod val="10000"/>
                </a:schemeClr>
              </a:solidFill>
            </a:rPr>
            <a:t>.- en este rubro están las exportaciones (ingresos) e importaciones (egresos)</a:t>
          </a:r>
        </a:p>
        <a:p>
          <a:pPr algn="just"/>
          <a:r>
            <a:rPr lang="es-MX" sz="1800" b="1" u="sng" dirty="0" smtClean="0">
              <a:solidFill>
                <a:schemeClr val="tx2">
                  <a:lumMod val="10000"/>
                </a:schemeClr>
              </a:solidFill>
            </a:rPr>
            <a:t>2. Servicios no factoriales</a:t>
          </a:r>
          <a:r>
            <a:rPr lang="es-MX" sz="1800" dirty="0" smtClean="0">
              <a:solidFill>
                <a:schemeClr val="tx2">
                  <a:lumMod val="10000"/>
                </a:schemeClr>
              </a:solidFill>
            </a:rPr>
            <a:t>.-  aquí está el pago de servicios que no tiene que ver con los  factores de producción: Turismo, seguros y fletes, el movimiento de oro y plata no monetarios.</a:t>
          </a:r>
        </a:p>
        <a:p>
          <a:pPr algn="just"/>
          <a:r>
            <a:rPr lang="es-MX" sz="1800" b="1" u="sng" dirty="0" smtClean="0">
              <a:solidFill>
                <a:schemeClr val="tx2">
                  <a:lumMod val="10000"/>
                </a:schemeClr>
              </a:solidFill>
            </a:rPr>
            <a:t>3. Servicios factoriales</a:t>
          </a:r>
          <a:r>
            <a:rPr lang="es-MX" sz="1800" dirty="0" smtClean="0">
              <a:solidFill>
                <a:schemeClr val="tx2">
                  <a:lumMod val="10000"/>
                </a:schemeClr>
              </a:solidFill>
            </a:rPr>
            <a:t>.- pago de los factores de producción, el servicio de la deuda externa (interés) y las utilidades que los inversionistas extranjeros obtienen sobre su inversión y regresa a sus países de origen.</a:t>
          </a:r>
        </a:p>
        <a:p>
          <a:pPr algn="just"/>
          <a:r>
            <a:rPr lang="es-MX" sz="1800" b="1" u="sng" dirty="0" smtClean="0">
              <a:solidFill>
                <a:schemeClr val="tx2">
                  <a:lumMod val="10000"/>
                </a:schemeClr>
              </a:solidFill>
            </a:rPr>
            <a:t>4. transferencias</a:t>
          </a:r>
          <a:r>
            <a:rPr lang="es-MX" sz="1800" dirty="0" smtClean="0">
              <a:solidFill>
                <a:schemeClr val="tx2">
                  <a:lumMod val="10000"/>
                </a:schemeClr>
              </a:solidFill>
            </a:rPr>
            <a:t>.-  son los movimientos de dinero que no tienen contraprestación, regalos, fondos que envíen agencias internacionales y en el caso de México, son las remesas de los mexicanos en el extranjero</a:t>
          </a:r>
          <a:endParaRPr lang="es-MX" sz="1800" dirty="0">
            <a:solidFill>
              <a:schemeClr val="tx2">
                <a:lumMod val="10000"/>
              </a:schemeClr>
            </a:solidFill>
          </a:endParaRPr>
        </a:p>
      </dgm:t>
    </dgm:pt>
    <dgm:pt modelId="{292B17A7-35E4-4188-B12E-7A335F921301}" type="sibTrans" cxnId="{9533B9AF-9639-4A9F-9B4E-8B9E6CA60187}">
      <dgm:prSet/>
      <dgm:spPr/>
      <dgm:t>
        <a:bodyPr/>
        <a:lstStyle/>
        <a:p>
          <a:pPr algn="just"/>
          <a:endParaRPr lang="es-MX" sz="1600"/>
        </a:p>
      </dgm:t>
    </dgm:pt>
    <dgm:pt modelId="{436C0847-A345-40B8-B8DB-75FB2C40CE20}" type="parTrans" cxnId="{9533B9AF-9639-4A9F-9B4E-8B9E6CA60187}">
      <dgm:prSet custT="1"/>
      <dgm:spPr/>
      <dgm:t>
        <a:bodyPr/>
        <a:lstStyle/>
        <a:p>
          <a:pPr algn="just"/>
          <a:endParaRPr lang="es-MX" sz="1600"/>
        </a:p>
      </dgm:t>
    </dgm:pt>
    <dgm:pt modelId="{55405520-9027-48A3-B4ED-C4918AE469BD}" type="pres">
      <dgm:prSet presAssocID="{44990D4B-D018-4FBC-9D41-638F0B861072}" presName="diagram" presStyleCnt="0">
        <dgm:presLayoutVars>
          <dgm:chPref val="1"/>
          <dgm:dir/>
          <dgm:animOne val="branch"/>
          <dgm:animLvl val="lvl"/>
          <dgm:resizeHandles val="exact"/>
        </dgm:presLayoutVars>
      </dgm:prSet>
      <dgm:spPr/>
      <dgm:t>
        <a:bodyPr/>
        <a:lstStyle/>
        <a:p>
          <a:endParaRPr lang="es-MX"/>
        </a:p>
      </dgm:t>
    </dgm:pt>
    <dgm:pt modelId="{363AD9E2-646A-4E2E-A33B-3654C66930D0}" type="pres">
      <dgm:prSet presAssocID="{DFAE57B6-0A50-436B-8819-B09DE4B7A8E4}" presName="root1" presStyleCnt="0"/>
      <dgm:spPr/>
    </dgm:pt>
    <dgm:pt modelId="{06C2A0EB-C048-475E-B702-8A8391226A4B}" type="pres">
      <dgm:prSet presAssocID="{DFAE57B6-0A50-436B-8819-B09DE4B7A8E4}" presName="LevelOneTextNode" presStyleLbl="node0" presStyleIdx="0" presStyleCnt="1">
        <dgm:presLayoutVars>
          <dgm:chPref val="3"/>
        </dgm:presLayoutVars>
      </dgm:prSet>
      <dgm:spPr/>
      <dgm:t>
        <a:bodyPr/>
        <a:lstStyle/>
        <a:p>
          <a:endParaRPr lang="es-MX"/>
        </a:p>
      </dgm:t>
    </dgm:pt>
    <dgm:pt modelId="{AA3991E1-7F2D-47FD-BFF6-5F46A5E1B52F}" type="pres">
      <dgm:prSet presAssocID="{DFAE57B6-0A50-436B-8819-B09DE4B7A8E4}" presName="level2hierChild" presStyleCnt="0"/>
      <dgm:spPr/>
    </dgm:pt>
    <dgm:pt modelId="{6450E91E-92D6-420E-B9BD-97FC71399BE9}" type="pres">
      <dgm:prSet presAssocID="{436C0847-A345-40B8-B8DB-75FB2C40CE20}" presName="conn2-1" presStyleLbl="parChTrans1D2" presStyleIdx="0" presStyleCnt="1"/>
      <dgm:spPr/>
      <dgm:t>
        <a:bodyPr/>
        <a:lstStyle/>
        <a:p>
          <a:endParaRPr lang="es-MX"/>
        </a:p>
      </dgm:t>
    </dgm:pt>
    <dgm:pt modelId="{27E23623-CB06-43BA-97DE-6CED03CE680B}" type="pres">
      <dgm:prSet presAssocID="{436C0847-A345-40B8-B8DB-75FB2C40CE20}" presName="connTx" presStyleLbl="parChTrans1D2" presStyleIdx="0" presStyleCnt="1"/>
      <dgm:spPr/>
      <dgm:t>
        <a:bodyPr/>
        <a:lstStyle/>
        <a:p>
          <a:endParaRPr lang="es-MX"/>
        </a:p>
      </dgm:t>
    </dgm:pt>
    <dgm:pt modelId="{3DB9180D-C568-4448-A492-02174D9B8F2B}" type="pres">
      <dgm:prSet presAssocID="{397FFEF3-877A-4422-9B7F-B16B1B05027F}" presName="root2" presStyleCnt="0"/>
      <dgm:spPr/>
    </dgm:pt>
    <dgm:pt modelId="{ED08E173-4F5D-4825-9E81-A5FC76DA5B2B}" type="pres">
      <dgm:prSet presAssocID="{397FFEF3-877A-4422-9B7F-B16B1B05027F}" presName="LevelTwoTextNode" presStyleLbl="node2" presStyleIdx="0" presStyleCnt="1" custScaleX="135459" custScaleY="371377" custLinFactY="-21660" custLinFactNeighborX="129" custLinFactNeighborY="-100000">
        <dgm:presLayoutVars>
          <dgm:chPref val="3"/>
        </dgm:presLayoutVars>
      </dgm:prSet>
      <dgm:spPr/>
      <dgm:t>
        <a:bodyPr/>
        <a:lstStyle/>
        <a:p>
          <a:endParaRPr lang="es-MX"/>
        </a:p>
      </dgm:t>
    </dgm:pt>
    <dgm:pt modelId="{B30E481D-8600-4C03-A5FF-401B7BCACE3C}" type="pres">
      <dgm:prSet presAssocID="{397FFEF3-877A-4422-9B7F-B16B1B05027F}" presName="level3hierChild" presStyleCnt="0"/>
      <dgm:spPr/>
    </dgm:pt>
  </dgm:ptLst>
  <dgm:cxnLst>
    <dgm:cxn modelId="{FD3D3F16-3261-4BB0-BA83-430625F7D629}" type="presOf" srcId="{436C0847-A345-40B8-B8DB-75FB2C40CE20}" destId="{27E23623-CB06-43BA-97DE-6CED03CE680B}" srcOrd="1" destOrd="0" presId="urn:microsoft.com/office/officeart/2005/8/layout/hierarchy2"/>
    <dgm:cxn modelId="{4D27A086-30D1-4CB2-AE7C-9ED5BFFFE14E}" type="presOf" srcId="{397FFEF3-877A-4422-9B7F-B16B1B05027F}" destId="{ED08E173-4F5D-4825-9E81-A5FC76DA5B2B}" srcOrd="0" destOrd="0" presId="urn:microsoft.com/office/officeart/2005/8/layout/hierarchy2"/>
    <dgm:cxn modelId="{CA89681A-E5B5-4792-8498-3C9CFA245FAF}" srcId="{44990D4B-D018-4FBC-9D41-638F0B861072}" destId="{DFAE57B6-0A50-436B-8819-B09DE4B7A8E4}" srcOrd="0" destOrd="0" parTransId="{1CE8CFCA-EF0F-481D-96F7-F061FC7C5A54}" sibTransId="{98B7BA79-2BC8-49EA-A824-37916D9401F1}"/>
    <dgm:cxn modelId="{59882080-2165-44FF-90D7-21F5997287D7}" type="presOf" srcId="{44990D4B-D018-4FBC-9D41-638F0B861072}" destId="{55405520-9027-48A3-B4ED-C4918AE469BD}" srcOrd="0" destOrd="0" presId="urn:microsoft.com/office/officeart/2005/8/layout/hierarchy2"/>
    <dgm:cxn modelId="{811BB571-9A60-4209-8EC9-2570B48FA810}" type="presOf" srcId="{436C0847-A345-40B8-B8DB-75FB2C40CE20}" destId="{6450E91E-92D6-420E-B9BD-97FC71399BE9}" srcOrd="0" destOrd="0" presId="urn:microsoft.com/office/officeart/2005/8/layout/hierarchy2"/>
    <dgm:cxn modelId="{D317AC38-E994-4368-A099-029B54092C03}" type="presOf" srcId="{DFAE57B6-0A50-436B-8819-B09DE4B7A8E4}" destId="{06C2A0EB-C048-475E-B702-8A8391226A4B}" srcOrd="0" destOrd="0" presId="urn:microsoft.com/office/officeart/2005/8/layout/hierarchy2"/>
    <dgm:cxn modelId="{9533B9AF-9639-4A9F-9B4E-8B9E6CA60187}" srcId="{DFAE57B6-0A50-436B-8819-B09DE4B7A8E4}" destId="{397FFEF3-877A-4422-9B7F-B16B1B05027F}" srcOrd="0" destOrd="0" parTransId="{436C0847-A345-40B8-B8DB-75FB2C40CE20}" sibTransId="{292B17A7-35E4-4188-B12E-7A335F921301}"/>
    <dgm:cxn modelId="{08A009B4-75A9-4958-98D5-6DBEF355E5A7}" type="presParOf" srcId="{55405520-9027-48A3-B4ED-C4918AE469BD}" destId="{363AD9E2-646A-4E2E-A33B-3654C66930D0}" srcOrd="0" destOrd="0" presId="urn:microsoft.com/office/officeart/2005/8/layout/hierarchy2"/>
    <dgm:cxn modelId="{5219DB32-9A55-4B38-8F38-59A8D7359394}" type="presParOf" srcId="{363AD9E2-646A-4E2E-A33B-3654C66930D0}" destId="{06C2A0EB-C048-475E-B702-8A8391226A4B}" srcOrd="0" destOrd="0" presId="urn:microsoft.com/office/officeart/2005/8/layout/hierarchy2"/>
    <dgm:cxn modelId="{960F42B5-ACE9-4A7F-AB65-E19A3F6856B7}" type="presParOf" srcId="{363AD9E2-646A-4E2E-A33B-3654C66930D0}" destId="{AA3991E1-7F2D-47FD-BFF6-5F46A5E1B52F}" srcOrd="1" destOrd="0" presId="urn:microsoft.com/office/officeart/2005/8/layout/hierarchy2"/>
    <dgm:cxn modelId="{3E5C88A6-2491-4769-AB5B-2BA7B2401273}" type="presParOf" srcId="{AA3991E1-7F2D-47FD-BFF6-5F46A5E1B52F}" destId="{6450E91E-92D6-420E-B9BD-97FC71399BE9}" srcOrd="0" destOrd="0" presId="urn:microsoft.com/office/officeart/2005/8/layout/hierarchy2"/>
    <dgm:cxn modelId="{266A120F-D12C-413B-8F27-51E08E6FCD38}" type="presParOf" srcId="{6450E91E-92D6-420E-B9BD-97FC71399BE9}" destId="{27E23623-CB06-43BA-97DE-6CED03CE680B}" srcOrd="0" destOrd="0" presId="urn:microsoft.com/office/officeart/2005/8/layout/hierarchy2"/>
    <dgm:cxn modelId="{6BB63240-CBF1-4260-82ED-AD92D573BFFA}" type="presParOf" srcId="{AA3991E1-7F2D-47FD-BFF6-5F46A5E1B52F}" destId="{3DB9180D-C568-4448-A492-02174D9B8F2B}" srcOrd="1" destOrd="0" presId="urn:microsoft.com/office/officeart/2005/8/layout/hierarchy2"/>
    <dgm:cxn modelId="{345D334F-5A45-4974-8D04-5F2122FC1025}" type="presParOf" srcId="{3DB9180D-C568-4448-A492-02174D9B8F2B}" destId="{ED08E173-4F5D-4825-9E81-A5FC76DA5B2B}" srcOrd="0" destOrd="0" presId="urn:microsoft.com/office/officeart/2005/8/layout/hierarchy2"/>
    <dgm:cxn modelId="{9CA10530-CD9F-4FD5-8168-6218305347DD}" type="presParOf" srcId="{3DB9180D-C568-4448-A492-02174D9B8F2B}" destId="{B30E481D-8600-4C03-A5FF-401B7BCACE3C}" srcOrd="1" destOrd="0" presId="urn:microsoft.com/office/officeart/2005/8/layout/hierarchy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71CBEAF-1C14-42AB-87A3-353259A62153}"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s-MX"/>
        </a:p>
      </dgm:t>
    </dgm:pt>
    <dgm:pt modelId="{3137615D-5530-4B63-AC6E-31A3252C1123}">
      <dgm:prSet phldrT="[Texto]" custT="1"/>
      <dgm:spPr/>
      <dgm:t>
        <a:bodyPr/>
        <a:lstStyle/>
        <a:p>
          <a:endParaRPr lang="es-PE" sz="1600" dirty="0" smtClean="0">
            <a:effectLst>
              <a:outerShdw blurRad="38100" dist="38100" dir="2700000" algn="tl">
                <a:srgbClr val="000000">
                  <a:alpha val="43137"/>
                </a:srgbClr>
              </a:outerShdw>
            </a:effectLst>
          </a:endParaRPr>
        </a:p>
        <a:p>
          <a:r>
            <a:rPr lang="es-PE" sz="1600" dirty="0" smtClean="0">
              <a:solidFill>
                <a:schemeClr val="tx2">
                  <a:lumMod val="10000"/>
                </a:schemeClr>
              </a:solidFill>
              <a:effectLst>
                <a:outerShdw blurRad="38100" dist="38100" dir="2700000" algn="tl">
                  <a:srgbClr val="000000">
                    <a:alpha val="43137"/>
                  </a:srgbClr>
                </a:outerShdw>
              </a:effectLst>
            </a:rPr>
            <a:t>Cuenta de Capital (mide la inversión y el financiamiento)</a:t>
          </a:r>
          <a:endParaRPr lang="es-MX" sz="1600" dirty="0" smtClean="0">
            <a:solidFill>
              <a:schemeClr val="tx2">
                <a:lumMod val="10000"/>
              </a:schemeClr>
            </a:solidFill>
            <a:effectLst>
              <a:outerShdw blurRad="38100" dist="38100" dir="2700000" algn="tl">
                <a:srgbClr val="000000">
                  <a:alpha val="43137"/>
                </a:srgbClr>
              </a:outerShdw>
            </a:effectLst>
          </a:endParaRPr>
        </a:p>
        <a:p>
          <a:endParaRPr lang="es-MX" sz="1600" dirty="0">
            <a:effectLst>
              <a:outerShdw blurRad="38100" dist="38100" dir="2700000" algn="tl">
                <a:srgbClr val="000000">
                  <a:alpha val="43137"/>
                </a:srgbClr>
              </a:outerShdw>
            </a:effectLst>
          </a:endParaRPr>
        </a:p>
      </dgm:t>
    </dgm:pt>
    <dgm:pt modelId="{31F8EEA1-7A03-49C5-BBD3-77CC99C696E3}" type="parTrans" cxnId="{D8AD9F00-E0FE-4AB2-B5DA-34AF4BD3945C}">
      <dgm:prSet/>
      <dgm:spPr/>
      <dgm:t>
        <a:bodyPr/>
        <a:lstStyle/>
        <a:p>
          <a:endParaRPr lang="es-MX" sz="2000"/>
        </a:p>
      </dgm:t>
    </dgm:pt>
    <dgm:pt modelId="{36D6A355-0E40-437C-9212-222D7024B8D9}" type="sibTrans" cxnId="{D8AD9F00-E0FE-4AB2-B5DA-34AF4BD3945C}">
      <dgm:prSet/>
      <dgm:spPr/>
      <dgm:t>
        <a:bodyPr/>
        <a:lstStyle/>
        <a:p>
          <a:endParaRPr lang="es-MX" sz="2000"/>
        </a:p>
      </dgm:t>
    </dgm:pt>
    <dgm:pt modelId="{856E8959-23F1-46B6-A67D-FEE6EFDE4A18}">
      <dgm:prSet phldrT="[Texto]" custT="1"/>
      <dgm:spPr/>
      <dgm:t>
        <a:bodyPr/>
        <a:lstStyle/>
        <a:p>
          <a:r>
            <a:rPr lang="es-MX" sz="1400" b="1" dirty="0" smtClean="0">
              <a:solidFill>
                <a:schemeClr val="tx2">
                  <a:lumMod val="10000"/>
                </a:schemeClr>
              </a:solidFill>
              <a:effectLst>
                <a:outerShdw blurRad="38100" dist="38100" dir="2700000" algn="tl">
                  <a:srgbClr val="000000">
                    <a:alpha val="43137"/>
                  </a:srgbClr>
                </a:outerShdw>
              </a:effectLst>
            </a:rPr>
            <a:t>Pasivos </a:t>
          </a:r>
        </a:p>
        <a:p>
          <a:r>
            <a:rPr lang="es-MX" sz="1400" b="1" dirty="0" smtClean="0">
              <a:solidFill>
                <a:schemeClr val="tx2">
                  <a:lumMod val="10000"/>
                </a:schemeClr>
              </a:solidFill>
              <a:effectLst>
                <a:outerShdw blurRad="38100" dist="38100" dir="2700000" algn="tl">
                  <a:srgbClr val="000000">
                    <a:alpha val="43137"/>
                  </a:srgbClr>
                </a:outerShdw>
              </a:effectLst>
            </a:rPr>
            <a:t>Deudas que contrae el país con el exterior</a:t>
          </a:r>
          <a:endParaRPr lang="es-MX" sz="1400" b="1" dirty="0">
            <a:solidFill>
              <a:schemeClr val="tx2">
                <a:lumMod val="10000"/>
              </a:schemeClr>
            </a:solidFill>
            <a:effectLst>
              <a:outerShdw blurRad="38100" dist="38100" dir="2700000" algn="tl">
                <a:srgbClr val="000000">
                  <a:alpha val="43137"/>
                </a:srgbClr>
              </a:outerShdw>
            </a:effectLst>
          </a:endParaRPr>
        </a:p>
      </dgm:t>
    </dgm:pt>
    <dgm:pt modelId="{D9CA801F-68C4-4D3F-855A-B32891BC8896}" type="parTrans" cxnId="{075996BF-3734-4314-B108-88CE914DD928}">
      <dgm:prSet custT="1"/>
      <dgm:spPr/>
      <dgm:t>
        <a:bodyPr/>
        <a:lstStyle/>
        <a:p>
          <a:endParaRPr lang="es-MX" sz="600"/>
        </a:p>
      </dgm:t>
    </dgm:pt>
    <dgm:pt modelId="{370A3283-6DDD-49D5-9BD2-04DD0E000E3B}" type="sibTrans" cxnId="{075996BF-3734-4314-B108-88CE914DD928}">
      <dgm:prSet/>
      <dgm:spPr/>
      <dgm:t>
        <a:bodyPr/>
        <a:lstStyle/>
        <a:p>
          <a:endParaRPr lang="es-MX" sz="2000"/>
        </a:p>
      </dgm:t>
    </dgm:pt>
    <dgm:pt modelId="{EB846040-01A1-43C3-BEBD-514C7A756101}">
      <dgm:prSet phldrT="[Texto]" custT="1"/>
      <dgm:spPr/>
      <dgm:t>
        <a:bodyPr/>
        <a:lstStyle/>
        <a:p>
          <a:pPr algn="just"/>
          <a:r>
            <a:rPr lang="es-MX" sz="1400" b="1" dirty="0" smtClean="0">
              <a:solidFill>
                <a:schemeClr val="tx2">
                  <a:lumMod val="10000"/>
                </a:schemeClr>
              </a:solidFill>
            </a:rPr>
            <a:t>Puede ser </a:t>
          </a:r>
        </a:p>
        <a:p>
          <a:pPr algn="just"/>
          <a:r>
            <a:rPr lang="es-MX" sz="1400" b="1" dirty="0" smtClean="0">
              <a:solidFill>
                <a:schemeClr val="tx2">
                  <a:lumMod val="10000"/>
                </a:schemeClr>
              </a:solidFill>
            </a:rPr>
            <a:t>1.- deuda externa</a:t>
          </a:r>
        </a:p>
        <a:p>
          <a:pPr algn="just"/>
          <a:r>
            <a:rPr lang="es-MX" sz="1400" b="1" dirty="0" smtClean="0">
              <a:solidFill>
                <a:schemeClr val="tx2">
                  <a:lumMod val="10000"/>
                </a:schemeClr>
              </a:solidFill>
            </a:rPr>
            <a:t>2.- Deuda interna</a:t>
          </a:r>
        </a:p>
        <a:p>
          <a:pPr algn="just"/>
          <a:r>
            <a:rPr lang="es-MX" sz="1400" b="1" dirty="0" smtClean="0">
              <a:solidFill>
                <a:schemeClr val="tx2">
                  <a:lumMod val="10000"/>
                </a:schemeClr>
              </a:solidFill>
            </a:rPr>
            <a:t>O con la iniciativa privada.</a:t>
          </a:r>
        </a:p>
        <a:p>
          <a:pPr algn="just"/>
          <a:r>
            <a:rPr lang="es-MX" sz="1400" b="1" dirty="0" smtClean="0">
              <a:solidFill>
                <a:schemeClr val="tx2">
                  <a:lumMod val="10000"/>
                </a:schemeClr>
              </a:solidFill>
            </a:rPr>
            <a:t>(con la banca privada)</a:t>
          </a:r>
        </a:p>
        <a:p>
          <a:pPr algn="just"/>
          <a:r>
            <a:rPr lang="es-MX" sz="1400" b="1" dirty="0" smtClean="0">
              <a:solidFill>
                <a:schemeClr val="tx2">
                  <a:lumMod val="10000"/>
                </a:schemeClr>
              </a:solidFill>
            </a:rPr>
            <a:t>Un pasivo importante es la inversión extranjera (directa)</a:t>
          </a:r>
        </a:p>
        <a:p>
          <a:pPr algn="just"/>
          <a:r>
            <a:rPr lang="es-MX" sz="1400" b="1" dirty="0" smtClean="0">
              <a:solidFill>
                <a:schemeClr val="tx2">
                  <a:lumMod val="10000"/>
                </a:schemeClr>
              </a:solidFill>
            </a:rPr>
            <a:t>Y por otro lado la de cartera  (de ahorro) flujos de capital que ingresan a los mercados financieros del país.</a:t>
          </a:r>
          <a:endParaRPr lang="es-MX" sz="1400" b="1" dirty="0">
            <a:solidFill>
              <a:schemeClr val="tx2">
                <a:lumMod val="10000"/>
              </a:schemeClr>
            </a:solidFill>
          </a:endParaRPr>
        </a:p>
      </dgm:t>
    </dgm:pt>
    <dgm:pt modelId="{37D692FC-3D31-4829-8CE7-6C300ABF8828}" type="parTrans" cxnId="{4A9A9809-52A8-4148-B98C-8049854DC2D2}">
      <dgm:prSet custT="1"/>
      <dgm:spPr/>
      <dgm:t>
        <a:bodyPr/>
        <a:lstStyle/>
        <a:p>
          <a:endParaRPr lang="es-MX" sz="600"/>
        </a:p>
      </dgm:t>
    </dgm:pt>
    <dgm:pt modelId="{4775E9F0-0A8E-497B-AF51-64C8E1296585}" type="sibTrans" cxnId="{4A9A9809-52A8-4148-B98C-8049854DC2D2}">
      <dgm:prSet/>
      <dgm:spPr/>
      <dgm:t>
        <a:bodyPr/>
        <a:lstStyle/>
        <a:p>
          <a:endParaRPr lang="es-MX" sz="2000"/>
        </a:p>
      </dgm:t>
    </dgm:pt>
    <dgm:pt modelId="{C3244CE1-6EB5-4E0B-9B09-DBAF5367621D}">
      <dgm:prSet phldrT="[Texto]" custT="1"/>
      <dgm:spPr/>
      <dgm:t>
        <a:bodyPr/>
        <a:lstStyle/>
        <a:p>
          <a:r>
            <a:rPr lang="es-MX" sz="1600" b="1" dirty="0" smtClean="0">
              <a:solidFill>
                <a:schemeClr val="tx2">
                  <a:lumMod val="10000"/>
                </a:schemeClr>
              </a:solidFill>
              <a:effectLst>
                <a:outerShdw blurRad="38100" dist="38100" dir="2700000" algn="tl">
                  <a:srgbClr val="000000">
                    <a:alpha val="43137"/>
                  </a:srgbClr>
                </a:outerShdw>
              </a:effectLst>
            </a:rPr>
            <a:t>Activos: son los bienes o</a:t>
          </a:r>
        </a:p>
        <a:p>
          <a:r>
            <a:rPr lang="es-PE" sz="1600" b="1" dirty="0" smtClean="0">
              <a:solidFill>
                <a:schemeClr val="tx2">
                  <a:lumMod val="10000"/>
                </a:schemeClr>
              </a:solidFill>
              <a:effectLst>
                <a:outerShdw blurRad="38100" dist="38100" dir="2700000" algn="tl">
                  <a:srgbClr val="000000">
                    <a:alpha val="43137"/>
                  </a:srgbClr>
                </a:outerShdw>
              </a:effectLst>
            </a:rPr>
            <a:t>derechos de Salvadoreños en el exterior</a:t>
          </a:r>
          <a:endParaRPr lang="es-MX" sz="1600" b="1" dirty="0">
            <a:solidFill>
              <a:schemeClr val="tx2">
                <a:lumMod val="10000"/>
              </a:schemeClr>
            </a:solidFill>
            <a:effectLst>
              <a:outerShdw blurRad="38100" dist="38100" dir="2700000" algn="tl">
                <a:srgbClr val="000000">
                  <a:alpha val="43137"/>
                </a:srgbClr>
              </a:outerShdw>
            </a:effectLst>
          </a:endParaRPr>
        </a:p>
      </dgm:t>
    </dgm:pt>
    <dgm:pt modelId="{43C907EF-3612-4FE0-949A-9A56C30AB635}" type="parTrans" cxnId="{C8260663-041F-432B-BD49-BCE259948195}">
      <dgm:prSet custT="1"/>
      <dgm:spPr/>
      <dgm:t>
        <a:bodyPr/>
        <a:lstStyle/>
        <a:p>
          <a:endParaRPr lang="es-MX" sz="600"/>
        </a:p>
      </dgm:t>
    </dgm:pt>
    <dgm:pt modelId="{860B0206-668B-4439-962E-0FA60780C508}" type="sibTrans" cxnId="{C8260663-041F-432B-BD49-BCE259948195}">
      <dgm:prSet/>
      <dgm:spPr/>
      <dgm:t>
        <a:bodyPr/>
        <a:lstStyle/>
        <a:p>
          <a:endParaRPr lang="es-MX" sz="2000"/>
        </a:p>
      </dgm:t>
    </dgm:pt>
    <dgm:pt modelId="{C302CFC6-C7FF-4B34-A9D3-D36388A9649C}">
      <dgm:prSet custT="1"/>
      <dgm:spPr/>
      <dgm:t>
        <a:bodyPr anchor="t"/>
        <a:lstStyle/>
        <a:p>
          <a:pPr algn="l"/>
          <a:r>
            <a:rPr lang="es-MX" sz="1200" dirty="0" smtClean="0">
              <a:solidFill>
                <a:schemeClr val="tx2">
                  <a:lumMod val="10000"/>
                </a:schemeClr>
              </a:solidFill>
            </a:rPr>
            <a:t>1. </a:t>
          </a:r>
          <a:r>
            <a:rPr lang="es-MX" sz="1100" dirty="0" smtClean="0">
              <a:solidFill>
                <a:schemeClr val="tx2">
                  <a:lumMod val="10000"/>
                </a:schemeClr>
              </a:solidFill>
            </a:rPr>
            <a:t>Bancos del exterior</a:t>
          </a:r>
        </a:p>
        <a:p>
          <a:pPr algn="l"/>
          <a:r>
            <a:rPr lang="es-PE" sz="1100" dirty="0" smtClean="0">
              <a:solidFill>
                <a:schemeClr val="tx2">
                  <a:lumMod val="10000"/>
                </a:schemeClr>
              </a:solidFill>
            </a:rPr>
            <a:t>2. Inversión extranjera directa de mexicanos</a:t>
          </a:r>
          <a:endParaRPr lang="es-MX" sz="1100" dirty="0" smtClean="0">
            <a:solidFill>
              <a:schemeClr val="tx2">
                <a:lumMod val="10000"/>
              </a:schemeClr>
            </a:solidFill>
          </a:endParaRPr>
        </a:p>
        <a:p>
          <a:pPr algn="l"/>
          <a:r>
            <a:rPr lang="es-MX" sz="1100" dirty="0" smtClean="0">
              <a:solidFill>
                <a:schemeClr val="tx2">
                  <a:lumMod val="10000"/>
                </a:schemeClr>
              </a:solidFill>
            </a:rPr>
            <a:t>3. Créditos al exterior</a:t>
          </a:r>
        </a:p>
        <a:p>
          <a:pPr algn="l"/>
          <a:r>
            <a:rPr lang="es-PE" sz="1100" dirty="0" smtClean="0">
              <a:solidFill>
                <a:schemeClr val="tx2">
                  <a:lumMod val="10000"/>
                </a:schemeClr>
              </a:solidFill>
            </a:rPr>
            <a:t>4. Garantías de deuda externa</a:t>
          </a:r>
          <a:endParaRPr lang="es-MX" sz="1100" dirty="0" smtClean="0">
            <a:solidFill>
              <a:schemeClr val="tx2">
                <a:lumMod val="10000"/>
              </a:schemeClr>
            </a:solidFill>
          </a:endParaRPr>
        </a:p>
        <a:p>
          <a:pPr algn="just"/>
          <a:r>
            <a:rPr lang="es-PE" sz="1100" b="1" i="1" dirty="0" smtClean="0">
              <a:solidFill>
                <a:srgbClr val="FF0000"/>
              </a:solidFill>
              <a:effectLst/>
            </a:rPr>
            <a:t>Los activos pueden tener signo positivo o negativo, si es un signo positivo significan recursos que México invirtió en otro país; si tienen signo negativo son recursos que México regreso del exterior.</a:t>
          </a:r>
        </a:p>
        <a:p>
          <a:r>
            <a:rPr lang="es-PE" sz="1100" b="1" i="1" dirty="0" smtClean="0">
              <a:effectLst/>
            </a:rPr>
            <a:t>(</a:t>
          </a:r>
          <a:r>
            <a:rPr lang="es-PE" sz="1100" b="1" i="1" dirty="0" smtClean="0">
              <a:solidFill>
                <a:srgbClr val="FF0000"/>
              </a:solidFill>
              <a:effectLst/>
            </a:rPr>
            <a:t>empréstitos de México a países latinoamericanos como Cuba, Honduras) y de la misma forma como el FMI nos pide garantías de deuda externa que son las cartas de intención en donde  garantizamos nuestros créditos con reservas probadas de petróleo, también México pide garantías de deuda externa a los países a los</a:t>
          </a:r>
          <a:endParaRPr lang="es-MX" sz="1100" b="1" i="1" dirty="0" smtClean="0">
            <a:solidFill>
              <a:srgbClr val="FF0000"/>
            </a:solidFill>
            <a:effectLst/>
          </a:endParaRPr>
        </a:p>
        <a:p>
          <a:r>
            <a:rPr lang="es-MX" sz="1100" b="1" i="1" dirty="0" smtClean="0">
              <a:solidFill>
                <a:srgbClr val="FF0000"/>
              </a:solidFill>
              <a:effectLst/>
            </a:rPr>
            <a:t>cuales les prestamos dinero.</a:t>
          </a:r>
          <a:endParaRPr lang="es-MX" sz="1100" b="1" i="1" dirty="0">
            <a:solidFill>
              <a:srgbClr val="FF0000"/>
            </a:solidFill>
            <a:effectLst/>
          </a:endParaRPr>
        </a:p>
      </dgm:t>
    </dgm:pt>
    <dgm:pt modelId="{600B1F53-E94F-4D98-8A2F-1D839B1164F8}" type="parTrans" cxnId="{96A2C252-777C-4F11-A0C5-C8EB7A756DFB}">
      <dgm:prSet custT="1"/>
      <dgm:spPr/>
      <dgm:t>
        <a:bodyPr/>
        <a:lstStyle/>
        <a:p>
          <a:endParaRPr lang="es-MX" sz="400"/>
        </a:p>
      </dgm:t>
    </dgm:pt>
    <dgm:pt modelId="{253D9EE8-1189-465E-9619-A2E708A169EF}" type="sibTrans" cxnId="{96A2C252-777C-4F11-A0C5-C8EB7A756DFB}">
      <dgm:prSet/>
      <dgm:spPr/>
      <dgm:t>
        <a:bodyPr/>
        <a:lstStyle/>
        <a:p>
          <a:endParaRPr lang="es-MX" sz="1600"/>
        </a:p>
      </dgm:t>
    </dgm:pt>
    <dgm:pt modelId="{303AE170-34FC-4FFF-AA93-988D032C3DF3}" type="pres">
      <dgm:prSet presAssocID="{871CBEAF-1C14-42AB-87A3-353259A62153}" presName="diagram" presStyleCnt="0">
        <dgm:presLayoutVars>
          <dgm:chPref val="1"/>
          <dgm:dir/>
          <dgm:animOne val="branch"/>
          <dgm:animLvl val="lvl"/>
          <dgm:resizeHandles val="exact"/>
        </dgm:presLayoutVars>
      </dgm:prSet>
      <dgm:spPr/>
      <dgm:t>
        <a:bodyPr/>
        <a:lstStyle/>
        <a:p>
          <a:endParaRPr lang="es-MX"/>
        </a:p>
      </dgm:t>
    </dgm:pt>
    <dgm:pt modelId="{AC3C0748-9AA9-4D60-A3D0-7BDE41728BC7}" type="pres">
      <dgm:prSet presAssocID="{3137615D-5530-4B63-AC6E-31A3252C1123}" presName="root1" presStyleCnt="0"/>
      <dgm:spPr/>
    </dgm:pt>
    <dgm:pt modelId="{470B2764-57C8-40CA-92BC-8336FC2C77E0}" type="pres">
      <dgm:prSet presAssocID="{3137615D-5530-4B63-AC6E-31A3252C1123}" presName="LevelOneTextNode" presStyleLbl="node0" presStyleIdx="0" presStyleCnt="1">
        <dgm:presLayoutVars>
          <dgm:chPref val="3"/>
        </dgm:presLayoutVars>
      </dgm:prSet>
      <dgm:spPr/>
      <dgm:t>
        <a:bodyPr/>
        <a:lstStyle/>
        <a:p>
          <a:endParaRPr lang="es-MX"/>
        </a:p>
      </dgm:t>
    </dgm:pt>
    <dgm:pt modelId="{07A219D1-29FB-494B-B2E3-044E3049CD7C}" type="pres">
      <dgm:prSet presAssocID="{3137615D-5530-4B63-AC6E-31A3252C1123}" presName="level2hierChild" presStyleCnt="0"/>
      <dgm:spPr/>
    </dgm:pt>
    <dgm:pt modelId="{64840015-2DC1-4126-8AF5-9B2E7545927E}" type="pres">
      <dgm:prSet presAssocID="{D9CA801F-68C4-4D3F-855A-B32891BC8896}" presName="conn2-1" presStyleLbl="parChTrans1D2" presStyleIdx="0" presStyleCnt="2"/>
      <dgm:spPr/>
      <dgm:t>
        <a:bodyPr/>
        <a:lstStyle/>
        <a:p>
          <a:endParaRPr lang="es-MX"/>
        </a:p>
      </dgm:t>
    </dgm:pt>
    <dgm:pt modelId="{181014FA-7FAD-43C8-A621-A69215865727}" type="pres">
      <dgm:prSet presAssocID="{D9CA801F-68C4-4D3F-855A-B32891BC8896}" presName="connTx" presStyleLbl="parChTrans1D2" presStyleIdx="0" presStyleCnt="2"/>
      <dgm:spPr/>
      <dgm:t>
        <a:bodyPr/>
        <a:lstStyle/>
        <a:p>
          <a:endParaRPr lang="es-MX"/>
        </a:p>
      </dgm:t>
    </dgm:pt>
    <dgm:pt modelId="{91BECCB8-E0D1-46ED-A209-DEF2AC85A721}" type="pres">
      <dgm:prSet presAssocID="{856E8959-23F1-46B6-A67D-FEE6EFDE4A18}" presName="root2" presStyleCnt="0"/>
      <dgm:spPr/>
    </dgm:pt>
    <dgm:pt modelId="{43060958-D9EC-405A-95AF-5ED108FC608E}" type="pres">
      <dgm:prSet presAssocID="{856E8959-23F1-46B6-A67D-FEE6EFDE4A18}" presName="LevelTwoTextNode" presStyleLbl="node2" presStyleIdx="0" presStyleCnt="2">
        <dgm:presLayoutVars>
          <dgm:chPref val="3"/>
        </dgm:presLayoutVars>
      </dgm:prSet>
      <dgm:spPr/>
      <dgm:t>
        <a:bodyPr/>
        <a:lstStyle/>
        <a:p>
          <a:endParaRPr lang="es-MX"/>
        </a:p>
      </dgm:t>
    </dgm:pt>
    <dgm:pt modelId="{0B7A3D4E-DA39-43C4-BA71-25287189FC06}" type="pres">
      <dgm:prSet presAssocID="{856E8959-23F1-46B6-A67D-FEE6EFDE4A18}" presName="level3hierChild" presStyleCnt="0"/>
      <dgm:spPr/>
    </dgm:pt>
    <dgm:pt modelId="{61B48D39-3C6B-41A5-8CB1-43F2D7E123D8}" type="pres">
      <dgm:prSet presAssocID="{37D692FC-3D31-4829-8CE7-6C300ABF8828}" presName="conn2-1" presStyleLbl="parChTrans1D3" presStyleIdx="0" presStyleCnt="2"/>
      <dgm:spPr/>
      <dgm:t>
        <a:bodyPr/>
        <a:lstStyle/>
        <a:p>
          <a:endParaRPr lang="es-MX"/>
        </a:p>
      </dgm:t>
    </dgm:pt>
    <dgm:pt modelId="{ED7C4A6D-B025-4080-BECF-59E4A298F574}" type="pres">
      <dgm:prSet presAssocID="{37D692FC-3D31-4829-8CE7-6C300ABF8828}" presName="connTx" presStyleLbl="parChTrans1D3" presStyleIdx="0" presStyleCnt="2"/>
      <dgm:spPr/>
      <dgm:t>
        <a:bodyPr/>
        <a:lstStyle/>
        <a:p>
          <a:endParaRPr lang="es-MX"/>
        </a:p>
      </dgm:t>
    </dgm:pt>
    <dgm:pt modelId="{8D435518-6832-463D-86B6-C419B2EF5180}" type="pres">
      <dgm:prSet presAssocID="{EB846040-01A1-43C3-BEBD-514C7A756101}" presName="root2" presStyleCnt="0"/>
      <dgm:spPr/>
    </dgm:pt>
    <dgm:pt modelId="{01E33420-B220-4EB4-A513-50852573F1BA}" type="pres">
      <dgm:prSet presAssocID="{EB846040-01A1-43C3-BEBD-514C7A756101}" presName="LevelTwoTextNode" presStyleLbl="node3" presStyleIdx="0" presStyleCnt="2" custScaleX="85940" custScaleY="302856">
        <dgm:presLayoutVars>
          <dgm:chPref val="3"/>
        </dgm:presLayoutVars>
      </dgm:prSet>
      <dgm:spPr/>
      <dgm:t>
        <a:bodyPr/>
        <a:lstStyle/>
        <a:p>
          <a:endParaRPr lang="es-MX"/>
        </a:p>
      </dgm:t>
    </dgm:pt>
    <dgm:pt modelId="{BC1153B1-8BD6-4795-A6E1-3C0A904E61DE}" type="pres">
      <dgm:prSet presAssocID="{EB846040-01A1-43C3-BEBD-514C7A756101}" presName="level3hierChild" presStyleCnt="0"/>
      <dgm:spPr/>
    </dgm:pt>
    <dgm:pt modelId="{0FC6E5A6-7F67-44B3-B77D-2DA1BB79FAE3}" type="pres">
      <dgm:prSet presAssocID="{43C907EF-3612-4FE0-949A-9A56C30AB635}" presName="conn2-1" presStyleLbl="parChTrans1D2" presStyleIdx="1" presStyleCnt="2"/>
      <dgm:spPr/>
      <dgm:t>
        <a:bodyPr/>
        <a:lstStyle/>
        <a:p>
          <a:endParaRPr lang="es-MX"/>
        </a:p>
      </dgm:t>
    </dgm:pt>
    <dgm:pt modelId="{B2A59331-560C-4153-AF44-B81903023CC7}" type="pres">
      <dgm:prSet presAssocID="{43C907EF-3612-4FE0-949A-9A56C30AB635}" presName="connTx" presStyleLbl="parChTrans1D2" presStyleIdx="1" presStyleCnt="2"/>
      <dgm:spPr/>
      <dgm:t>
        <a:bodyPr/>
        <a:lstStyle/>
        <a:p>
          <a:endParaRPr lang="es-MX"/>
        </a:p>
      </dgm:t>
    </dgm:pt>
    <dgm:pt modelId="{D9BAE5D2-B59B-47BB-9445-C625D8B604C6}" type="pres">
      <dgm:prSet presAssocID="{C3244CE1-6EB5-4E0B-9B09-DBAF5367621D}" presName="root2" presStyleCnt="0"/>
      <dgm:spPr/>
    </dgm:pt>
    <dgm:pt modelId="{74DA0E0F-1C80-4DF4-9040-CF3B5ED4F100}" type="pres">
      <dgm:prSet presAssocID="{C3244CE1-6EB5-4E0B-9B09-DBAF5367621D}" presName="LevelTwoTextNode" presStyleLbl="node2" presStyleIdx="1" presStyleCnt="2" custScaleY="152918" custLinFactNeighborX="3568" custLinFactNeighborY="-1663">
        <dgm:presLayoutVars>
          <dgm:chPref val="3"/>
        </dgm:presLayoutVars>
      </dgm:prSet>
      <dgm:spPr/>
      <dgm:t>
        <a:bodyPr/>
        <a:lstStyle/>
        <a:p>
          <a:endParaRPr lang="es-MX"/>
        </a:p>
      </dgm:t>
    </dgm:pt>
    <dgm:pt modelId="{7C067F73-CC0B-4F0F-ACF4-8B5CC4AB3C64}" type="pres">
      <dgm:prSet presAssocID="{C3244CE1-6EB5-4E0B-9B09-DBAF5367621D}" presName="level3hierChild" presStyleCnt="0"/>
      <dgm:spPr/>
    </dgm:pt>
    <dgm:pt modelId="{1C6CE141-780D-4435-A153-31541C3E60D5}" type="pres">
      <dgm:prSet presAssocID="{600B1F53-E94F-4D98-8A2F-1D839B1164F8}" presName="conn2-1" presStyleLbl="parChTrans1D3" presStyleIdx="1" presStyleCnt="2"/>
      <dgm:spPr/>
      <dgm:t>
        <a:bodyPr/>
        <a:lstStyle/>
        <a:p>
          <a:endParaRPr lang="es-SV"/>
        </a:p>
      </dgm:t>
    </dgm:pt>
    <dgm:pt modelId="{8FCDA316-AD7E-498F-B88A-AA3A8E78D7FF}" type="pres">
      <dgm:prSet presAssocID="{600B1F53-E94F-4D98-8A2F-1D839B1164F8}" presName="connTx" presStyleLbl="parChTrans1D3" presStyleIdx="1" presStyleCnt="2"/>
      <dgm:spPr/>
      <dgm:t>
        <a:bodyPr/>
        <a:lstStyle/>
        <a:p>
          <a:endParaRPr lang="es-SV"/>
        </a:p>
      </dgm:t>
    </dgm:pt>
    <dgm:pt modelId="{0FBE7719-E761-4EC2-89C7-888CDDDD57D7}" type="pres">
      <dgm:prSet presAssocID="{C302CFC6-C7FF-4B34-A9D3-D36388A9649C}" presName="root2" presStyleCnt="0"/>
      <dgm:spPr/>
    </dgm:pt>
    <dgm:pt modelId="{DEF1C512-79D6-475B-81C5-03BA109B6EE8}" type="pres">
      <dgm:prSet presAssocID="{C302CFC6-C7FF-4B34-A9D3-D36388A9649C}" presName="LevelTwoTextNode" presStyleLbl="node3" presStyleIdx="1" presStyleCnt="2" custScaleX="176588" custScaleY="387935">
        <dgm:presLayoutVars>
          <dgm:chPref val="3"/>
        </dgm:presLayoutVars>
      </dgm:prSet>
      <dgm:spPr/>
      <dgm:t>
        <a:bodyPr/>
        <a:lstStyle/>
        <a:p>
          <a:endParaRPr lang="es-MX"/>
        </a:p>
      </dgm:t>
    </dgm:pt>
    <dgm:pt modelId="{0E8C115F-E8E0-4251-9550-F3A29478DFFC}" type="pres">
      <dgm:prSet presAssocID="{C302CFC6-C7FF-4B34-A9D3-D36388A9649C}" presName="level3hierChild" presStyleCnt="0"/>
      <dgm:spPr/>
    </dgm:pt>
  </dgm:ptLst>
  <dgm:cxnLst>
    <dgm:cxn modelId="{D8AD9F00-E0FE-4AB2-B5DA-34AF4BD3945C}" srcId="{871CBEAF-1C14-42AB-87A3-353259A62153}" destId="{3137615D-5530-4B63-AC6E-31A3252C1123}" srcOrd="0" destOrd="0" parTransId="{31F8EEA1-7A03-49C5-BBD3-77CC99C696E3}" sibTransId="{36D6A355-0E40-437C-9212-222D7024B8D9}"/>
    <dgm:cxn modelId="{7C116420-D74D-42D6-B872-FBE1737108F4}" type="presOf" srcId="{D9CA801F-68C4-4D3F-855A-B32891BC8896}" destId="{64840015-2DC1-4126-8AF5-9B2E7545927E}" srcOrd="0" destOrd="0" presId="urn:microsoft.com/office/officeart/2005/8/layout/hierarchy2"/>
    <dgm:cxn modelId="{075996BF-3734-4314-B108-88CE914DD928}" srcId="{3137615D-5530-4B63-AC6E-31A3252C1123}" destId="{856E8959-23F1-46B6-A67D-FEE6EFDE4A18}" srcOrd="0" destOrd="0" parTransId="{D9CA801F-68C4-4D3F-855A-B32891BC8896}" sibTransId="{370A3283-6DDD-49D5-9BD2-04DD0E000E3B}"/>
    <dgm:cxn modelId="{CB8E3261-C9BA-4A00-82E3-B5065D43BE7A}" type="presOf" srcId="{856E8959-23F1-46B6-A67D-FEE6EFDE4A18}" destId="{43060958-D9EC-405A-95AF-5ED108FC608E}" srcOrd="0" destOrd="0" presId="urn:microsoft.com/office/officeart/2005/8/layout/hierarchy2"/>
    <dgm:cxn modelId="{1625C653-7A2E-4E4C-A88D-368BBC599CDA}" type="presOf" srcId="{EB846040-01A1-43C3-BEBD-514C7A756101}" destId="{01E33420-B220-4EB4-A513-50852573F1BA}" srcOrd="0" destOrd="0" presId="urn:microsoft.com/office/officeart/2005/8/layout/hierarchy2"/>
    <dgm:cxn modelId="{502D42FA-1B65-4215-930E-E93B1AFAE0B9}" type="presOf" srcId="{43C907EF-3612-4FE0-949A-9A56C30AB635}" destId="{0FC6E5A6-7F67-44B3-B77D-2DA1BB79FAE3}" srcOrd="0" destOrd="0" presId="urn:microsoft.com/office/officeart/2005/8/layout/hierarchy2"/>
    <dgm:cxn modelId="{E69BB50C-2502-4D56-B24D-7B1DBCC41073}" type="presOf" srcId="{871CBEAF-1C14-42AB-87A3-353259A62153}" destId="{303AE170-34FC-4FFF-AA93-988D032C3DF3}" srcOrd="0" destOrd="0" presId="urn:microsoft.com/office/officeart/2005/8/layout/hierarchy2"/>
    <dgm:cxn modelId="{32B47378-BE27-466B-84C3-85C22C3A9257}" type="presOf" srcId="{3137615D-5530-4B63-AC6E-31A3252C1123}" destId="{470B2764-57C8-40CA-92BC-8336FC2C77E0}" srcOrd="0" destOrd="0" presId="urn:microsoft.com/office/officeart/2005/8/layout/hierarchy2"/>
    <dgm:cxn modelId="{D94C9862-04F8-4844-A65E-FA35693C300C}" type="presOf" srcId="{43C907EF-3612-4FE0-949A-9A56C30AB635}" destId="{B2A59331-560C-4153-AF44-B81903023CC7}" srcOrd="1" destOrd="0" presId="urn:microsoft.com/office/officeart/2005/8/layout/hierarchy2"/>
    <dgm:cxn modelId="{D9A33F50-DECC-4BB2-B275-DFB9F888B5F1}" type="presOf" srcId="{C3244CE1-6EB5-4E0B-9B09-DBAF5367621D}" destId="{74DA0E0F-1C80-4DF4-9040-CF3B5ED4F100}" srcOrd="0" destOrd="0" presId="urn:microsoft.com/office/officeart/2005/8/layout/hierarchy2"/>
    <dgm:cxn modelId="{43115EF8-678B-4239-A7A2-701CE50A7E2E}" type="presOf" srcId="{C302CFC6-C7FF-4B34-A9D3-D36388A9649C}" destId="{DEF1C512-79D6-475B-81C5-03BA109B6EE8}" srcOrd="0" destOrd="0" presId="urn:microsoft.com/office/officeart/2005/8/layout/hierarchy2"/>
    <dgm:cxn modelId="{C8260663-041F-432B-BD49-BCE259948195}" srcId="{3137615D-5530-4B63-AC6E-31A3252C1123}" destId="{C3244CE1-6EB5-4E0B-9B09-DBAF5367621D}" srcOrd="1" destOrd="0" parTransId="{43C907EF-3612-4FE0-949A-9A56C30AB635}" sibTransId="{860B0206-668B-4439-962E-0FA60780C508}"/>
    <dgm:cxn modelId="{C3B00E4B-5368-4438-87D0-EDEA1E036774}" type="presOf" srcId="{600B1F53-E94F-4D98-8A2F-1D839B1164F8}" destId="{1C6CE141-780D-4435-A153-31541C3E60D5}" srcOrd="0" destOrd="0" presId="urn:microsoft.com/office/officeart/2005/8/layout/hierarchy2"/>
    <dgm:cxn modelId="{1CDD018D-238B-4B1B-B36E-DAA3690A01E3}" type="presOf" srcId="{37D692FC-3D31-4829-8CE7-6C300ABF8828}" destId="{ED7C4A6D-B025-4080-BECF-59E4A298F574}" srcOrd="1" destOrd="0" presId="urn:microsoft.com/office/officeart/2005/8/layout/hierarchy2"/>
    <dgm:cxn modelId="{4A9A9809-52A8-4148-B98C-8049854DC2D2}" srcId="{856E8959-23F1-46B6-A67D-FEE6EFDE4A18}" destId="{EB846040-01A1-43C3-BEBD-514C7A756101}" srcOrd="0" destOrd="0" parTransId="{37D692FC-3D31-4829-8CE7-6C300ABF8828}" sibTransId="{4775E9F0-0A8E-497B-AF51-64C8E1296585}"/>
    <dgm:cxn modelId="{18AA5EA0-4053-40AE-AF15-76871F8552FC}" type="presOf" srcId="{D9CA801F-68C4-4D3F-855A-B32891BC8896}" destId="{181014FA-7FAD-43C8-A621-A69215865727}" srcOrd="1" destOrd="0" presId="urn:microsoft.com/office/officeart/2005/8/layout/hierarchy2"/>
    <dgm:cxn modelId="{E63A61A5-83AD-4A57-8D40-ADC4625CDF48}" type="presOf" srcId="{37D692FC-3D31-4829-8CE7-6C300ABF8828}" destId="{61B48D39-3C6B-41A5-8CB1-43F2D7E123D8}" srcOrd="0" destOrd="0" presId="urn:microsoft.com/office/officeart/2005/8/layout/hierarchy2"/>
    <dgm:cxn modelId="{EED9A688-6822-4060-BC75-F2E0F4732367}" type="presOf" srcId="{600B1F53-E94F-4D98-8A2F-1D839B1164F8}" destId="{8FCDA316-AD7E-498F-B88A-AA3A8E78D7FF}" srcOrd="1" destOrd="0" presId="urn:microsoft.com/office/officeart/2005/8/layout/hierarchy2"/>
    <dgm:cxn modelId="{96A2C252-777C-4F11-A0C5-C8EB7A756DFB}" srcId="{C3244CE1-6EB5-4E0B-9B09-DBAF5367621D}" destId="{C302CFC6-C7FF-4B34-A9D3-D36388A9649C}" srcOrd="0" destOrd="0" parTransId="{600B1F53-E94F-4D98-8A2F-1D839B1164F8}" sibTransId="{253D9EE8-1189-465E-9619-A2E708A169EF}"/>
    <dgm:cxn modelId="{C498936C-46A8-4CD3-AD9F-0BE3E6564568}" type="presParOf" srcId="{303AE170-34FC-4FFF-AA93-988D032C3DF3}" destId="{AC3C0748-9AA9-4D60-A3D0-7BDE41728BC7}" srcOrd="0" destOrd="0" presId="urn:microsoft.com/office/officeart/2005/8/layout/hierarchy2"/>
    <dgm:cxn modelId="{9326946D-81DF-418E-92C6-1C7FC4502FC1}" type="presParOf" srcId="{AC3C0748-9AA9-4D60-A3D0-7BDE41728BC7}" destId="{470B2764-57C8-40CA-92BC-8336FC2C77E0}" srcOrd="0" destOrd="0" presId="urn:microsoft.com/office/officeart/2005/8/layout/hierarchy2"/>
    <dgm:cxn modelId="{C69B2583-D7AF-475E-B3E7-06173F0045B4}" type="presParOf" srcId="{AC3C0748-9AA9-4D60-A3D0-7BDE41728BC7}" destId="{07A219D1-29FB-494B-B2E3-044E3049CD7C}" srcOrd="1" destOrd="0" presId="urn:microsoft.com/office/officeart/2005/8/layout/hierarchy2"/>
    <dgm:cxn modelId="{65F46487-753D-46E2-BB0E-DCDBF166BA03}" type="presParOf" srcId="{07A219D1-29FB-494B-B2E3-044E3049CD7C}" destId="{64840015-2DC1-4126-8AF5-9B2E7545927E}" srcOrd="0" destOrd="0" presId="urn:microsoft.com/office/officeart/2005/8/layout/hierarchy2"/>
    <dgm:cxn modelId="{3ACECA1B-5E12-4A96-A451-9EEF0132989A}" type="presParOf" srcId="{64840015-2DC1-4126-8AF5-9B2E7545927E}" destId="{181014FA-7FAD-43C8-A621-A69215865727}" srcOrd="0" destOrd="0" presId="urn:microsoft.com/office/officeart/2005/8/layout/hierarchy2"/>
    <dgm:cxn modelId="{B8D4BD73-9063-4014-BD2E-3C954F3D8341}" type="presParOf" srcId="{07A219D1-29FB-494B-B2E3-044E3049CD7C}" destId="{91BECCB8-E0D1-46ED-A209-DEF2AC85A721}" srcOrd="1" destOrd="0" presId="urn:microsoft.com/office/officeart/2005/8/layout/hierarchy2"/>
    <dgm:cxn modelId="{96D5F66E-6649-419A-845C-3184D5762AC8}" type="presParOf" srcId="{91BECCB8-E0D1-46ED-A209-DEF2AC85A721}" destId="{43060958-D9EC-405A-95AF-5ED108FC608E}" srcOrd="0" destOrd="0" presId="urn:microsoft.com/office/officeart/2005/8/layout/hierarchy2"/>
    <dgm:cxn modelId="{16DA07ED-F3D8-4E7F-A68B-01CD40C3A9F2}" type="presParOf" srcId="{91BECCB8-E0D1-46ED-A209-DEF2AC85A721}" destId="{0B7A3D4E-DA39-43C4-BA71-25287189FC06}" srcOrd="1" destOrd="0" presId="urn:microsoft.com/office/officeart/2005/8/layout/hierarchy2"/>
    <dgm:cxn modelId="{43F60CD1-0AB6-4219-AA27-599A8473A3C2}" type="presParOf" srcId="{0B7A3D4E-DA39-43C4-BA71-25287189FC06}" destId="{61B48D39-3C6B-41A5-8CB1-43F2D7E123D8}" srcOrd="0" destOrd="0" presId="urn:microsoft.com/office/officeart/2005/8/layout/hierarchy2"/>
    <dgm:cxn modelId="{20CC7827-E451-4DAB-A285-B09026EBC789}" type="presParOf" srcId="{61B48D39-3C6B-41A5-8CB1-43F2D7E123D8}" destId="{ED7C4A6D-B025-4080-BECF-59E4A298F574}" srcOrd="0" destOrd="0" presId="urn:microsoft.com/office/officeart/2005/8/layout/hierarchy2"/>
    <dgm:cxn modelId="{DD583846-8C68-40D6-875E-95264EABD87A}" type="presParOf" srcId="{0B7A3D4E-DA39-43C4-BA71-25287189FC06}" destId="{8D435518-6832-463D-86B6-C419B2EF5180}" srcOrd="1" destOrd="0" presId="urn:microsoft.com/office/officeart/2005/8/layout/hierarchy2"/>
    <dgm:cxn modelId="{A7B36032-75C7-4486-99BD-573179212B78}" type="presParOf" srcId="{8D435518-6832-463D-86B6-C419B2EF5180}" destId="{01E33420-B220-4EB4-A513-50852573F1BA}" srcOrd="0" destOrd="0" presId="urn:microsoft.com/office/officeart/2005/8/layout/hierarchy2"/>
    <dgm:cxn modelId="{3209532D-1DD8-4A5A-9AED-D036F7BD8B51}" type="presParOf" srcId="{8D435518-6832-463D-86B6-C419B2EF5180}" destId="{BC1153B1-8BD6-4795-A6E1-3C0A904E61DE}" srcOrd="1" destOrd="0" presId="urn:microsoft.com/office/officeart/2005/8/layout/hierarchy2"/>
    <dgm:cxn modelId="{759C994C-AFB6-4ED4-9232-C417DFADB72F}" type="presParOf" srcId="{07A219D1-29FB-494B-B2E3-044E3049CD7C}" destId="{0FC6E5A6-7F67-44B3-B77D-2DA1BB79FAE3}" srcOrd="2" destOrd="0" presId="urn:microsoft.com/office/officeart/2005/8/layout/hierarchy2"/>
    <dgm:cxn modelId="{5C06841B-ACEB-40BA-9276-8FE1473883B1}" type="presParOf" srcId="{0FC6E5A6-7F67-44B3-B77D-2DA1BB79FAE3}" destId="{B2A59331-560C-4153-AF44-B81903023CC7}" srcOrd="0" destOrd="0" presId="urn:microsoft.com/office/officeart/2005/8/layout/hierarchy2"/>
    <dgm:cxn modelId="{D52A810E-9E9C-4F72-A727-691FEE6C0F87}" type="presParOf" srcId="{07A219D1-29FB-494B-B2E3-044E3049CD7C}" destId="{D9BAE5D2-B59B-47BB-9445-C625D8B604C6}" srcOrd="3" destOrd="0" presId="urn:microsoft.com/office/officeart/2005/8/layout/hierarchy2"/>
    <dgm:cxn modelId="{2A1C8C70-9E1F-4024-AB7F-41CD12B8411A}" type="presParOf" srcId="{D9BAE5D2-B59B-47BB-9445-C625D8B604C6}" destId="{74DA0E0F-1C80-4DF4-9040-CF3B5ED4F100}" srcOrd="0" destOrd="0" presId="urn:microsoft.com/office/officeart/2005/8/layout/hierarchy2"/>
    <dgm:cxn modelId="{68726A37-FB62-4413-AD05-5D985CC00122}" type="presParOf" srcId="{D9BAE5D2-B59B-47BB-9445-C625D8B604C6}" destId="{7C067F73-CC0B-4F0F-ACF4-8B5CC4AB3C64}" srcOrd="1" destOrd="0" presId="urn:microsoft.com/office/officeart/2005/8/layout/hierarchy2"/>
    <dgm:cxn modelId="{E6D45312-D514-4C51-8ABA-3061835663F6}" type="presParOf" srcId="{7C067F73-CC0B-4F0F-ACF4-8B5CC4AB3C64}" destId="{1C6CE141-780D-4435-A153-31541C3E60D5}" srcOrd="0" destOrd="0" presId="urn:microsoft.com/office/officeart/2005/8/layout/hierarchy2"/>
    <dgm:cxn modelId="{2C408240-F10C-4C85-A66E-474D5EDC59AF}" type="presParOf" srcId="{1C6CE141-780D-4435-A153-31541C3E60D5}" destId="{8FCDA316-AD7E-498F-B88A-AA3A8E78D7FF}" srcOrd="0" destOrd="0" presId="urn:microsoft.com/office/officeart/2005/8/layout/hierarchy2"/>
    <dgm:cxn modelId="{A87D6A8D-CA65-43AB-915D-4956C5EC8D87}" type="presParOf" srcId="{7C067F73-CC0B-4F0F-ACF4-8B5CC4AB3C64}" destId="{0FBE7719-E761-4EC2-89C7-888CDDDD57D7}" srcOrd="1" destOrd="0" presId="urn:microsoft.com/office/officeart/2005/8/layout/hierarchy2"/>
    <dgm:cxn modelId="{31CF0A7E-60C2-4013-915E-A1FBD2D96FB2}" type="presParOf" srcId="{0FBE7719-E761-4EC2-89C7-888CDDDD57D7}" destId="{DEF1C512-79D6-475B-81C5-03BA109B6EE8}" srcOrd="0" destOrd="0" presId="urn:microsoft.com/office/officeart/2005/8/layout/hierarchy2"/>
    <dgm:cxn modelId="{A752F392-342D-4C1B-8F36-85EF28642B78}" type="presParOf" srcId="{0FBE7719-E761-4EC2-89C7-888CDDDD57D7}" destId="{0E8C115F-E8E0-4251-9550-F3A29478DFFC}" srcOrd="1" destOrd="0" presId="urn:microsoft.com/office/officeart/2005/8/layout/hierarchy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017655-FF6C-4206-8452-E251B7A79C7F}">
      <dsp:nvSpPr>
        <dsp:cNvPr id="0" name=""/>
        <dsp:cNvSpPr/>
      </dsp:nvSpPr>
      <dsp:spPr>
        <a:xfrm>
          <a:off x="29810" y="599122"/>
          <a:ext cx="3643823" cy="182191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MX" sz="2400" kern="1200" dirty="0" smtClean="0">
              <a:solidFill>
                <a:schemeClr val="tx2">
                  <a:lumMod val="10000"/>
                </a:schemeClr>
              </a:solidFill>
            </a:rPr>
            <a:t>Balanza de pagos, es una balanza contable </a:t>
          </a:r>
        </a:p>
        <a:p>
          <a:pPr lvl="0" algn="ctr" defTabSz="1066800">
            <a:lnSpc>
              <a:spcPct val="90000"/>
            </a:lnSpc>
            <a:spcBef>
              <a:spcPct val="0"/>
            </a:spcBef>
            <a:spcAft>
              <a:spcPct val="35000"/>
            </a:spcAft>
          </a:pPr>
          <a:r>
            <a:rPr lang="es-MX" sz="2400" kern="1200" dirty="0" smtClean="0">
              <a:solidFill>
                <a:schemeClr val="tx2">
                  <a:lumMod val="10000"/>
                </a:schemeClr>
              </a:solidFill>
            </a:rPr>
            <a:t>en teoría siempre deben estar equilibrada</a:t>
          </a:r>
          <a:endParaRPr lang="es-MX" sz="2400" kern="1200" dirty="0">
            <a:solidFill>
              <a:schemeClr val="tx2">
                <a:lumMod val="10000"/>
              </a:schemeClr>
            </a:solidFill>
          </a:endParaRPr>
        </a:p>
      </dsp:txBody>
      <dsp:txXfrm>
        <a:off x="29810" y="599122"/>
        <a:ext cx="3643823" cy="1821911"/>
      </dsp:txXfrm>
    </dsp:sp>
    <dsp:sp modelId="{39A837AD-6BD5-4B9D-8A55-8044CC6758A9}">
      <dsp:nvSpPr>
        <dsp:cNvPr id="0" name=""/>
        <dsp:cNvSpPr/>
      </dsp:nvSpPr>
      <dsp:spPr>
        <a:xfrm rot="20387091">
          <a:off x="3626721" y="1217205"/>
          <a:ext cx="1523188" cy="59414"/>
        </a:xfrm>
        <a:custGeom>
          <a:avLst/>
          <a:gdLst/>
          <a:ahLst/>
          <a:cxnLst/>
          <a:rect l="0" t="0" r="0" b="0"/>
          <a:pathLst>
            <a:path>
              <a:moveTo>
                <a:pt x="0" y="29707"/>
              </a:moveTo>
              <a:lnTo>
                <a:pt x="1523188" y="2970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s-MX" sz="1600" kern="1200"/>
        </a:p>
      </dsp:txBody>
      <dsp:txXfrm rot="20387091">
        <a:off x="4350235" y="1208832"/>
        <a:ext cx="76159" cy="76159"/>
      </dsp:txXfrm>
    </dsp:sp>
    <dsp:sp modelId="{4DD6952B-753E-4C23-9C48-4BC18D096AD4}">
      <dsp:nvSpPr>
        <dsp:cNvPr id="0" name=""/>
        <dsp:cNvSpPr/>
      </dsp:nvSpPr>
      <dsp:spPr>
        <a:xfrm>
          <a:off x="5102996" y="72790"/>
          <a:ext cx="3643823" cy="182191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l" defTabSz="800100">
            <a:lnSpc>
              <a:spcPct val="90000"/>
            </a:lnSpc>
            <a:spcBef>
              <a:spcPct val="0"/>
            </a:spcBef>
            <a:spcAft>
              <a:spcPct val="35000"/>
            </a:spcAft>
          </a:pPr>
          <a:r>
            <a:rPr lang="es-MX" sz="1800" b="1" kern="1200" dirty="0" smtClean="0">
              <a:solidFill>
                <a:schemeClr val="tx2">
                  <a:lumMod val="10000"/>
                </a:schemeClr>
              </a:solidFill>
              <a:effectLst>
                <a:outerShdw blurRad="38100" dist="38100" dir="2700000" algn="tl">
                  <a:srgbClr val="000000">
                    <a:alpha val="43137"/>
                  </a:srgbClr>
                </a:outerShdw>
              </a:effectLst>
            </a:rPr>
            <a:t>Cuenta corriente</a:t>
          </a:r>
        </a:p>
        <a:p>
          <a:pPr lvl="0" algn="ctr" defTabSz="800100">
            <a:lnSpc>
              <a:spcPct val="90000"/>
            </a:lnSpc>
            <a:spcBef>
              <a:spcPct val="0"/>
            </a:spcBef>
            <a:spcAft>
              <a:spcPct val="35000"/>
            </a:spcAft>
          </a:pPr>
          <a:r>
            <a:rPr lang="es-MX" sz="1800" kern="1200" dirty="0" smtClean="0">
              <a:solidFill>
                <a:schemeClr val="tx2">
                  <a:lumMod val="10000"/>
                </a:schemeClr>
              </a:solidFill>
            </a:rPr>
            <a:t>Todas las transacciones de bienes y servicios</a:t>
          </a:r>
          <a:endParaRPr lang="es-MX" sz="1800" kern="1200" dirty="0">
            <a:solidFill>
              <a:schemeClr val="tx2">
                <a:lumMod val="10000"/>
              </a:schemeClr>
            </a:solidFill>
          </a:endParaRPr>
        </a:p>
      </dsp:txBody>
      <dsp:txXfrm>
        <a:off x="5102996" y="72790"/>
        <a:ext cx="3643823" cy="1821911"/>
      </dsp:txXfrm>
    </dsp:sp>
    <dsp:sp modelId="{EDB42C6D-44CC-4FF9-A46E-11995F838F7C}">
      <dsp:nvSpPr>
        <dsp:cNvPr id="0" name=""/>
        <dsp:cNvSpPr/>
      </dsp:nvSpPr>
      <dsp:spPr>
        <a:xfrm rot="3912685">
          <a:off x="2682596" y="3029673"/>
          <a:ext cx="3413081" cy="59414"/>
        </a:xfrm>
        <a:custGeom>
          <a:avLst/>
          <a:gdLst/>
          <a:ahLst/>
          <a:cxnLst/>
          <a:rect l="0" t="0" r="0" b="0"/>
          <a:pathLst>
            <a:path>
              <a:moveTo>
                <a:pt x="0" y="29707"/>
              </a:moveTo>
              <a:lnTo>
                <a:pt x="3413081" y="2970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s-MX" sz="1600" kern="1200"/>
        </a:p>
      </dsp:txBody>
      <dsp:txXfrm rot="3912685">
        <a:off x="4303810" y="2974053"/>
        <a:ext cx="170654" cy="170654"/>
      </dsp:txXfrm>
    </dsp:sp>
    <dsp:sp modelId="{C8ADDBB5-E64D-4EF9-A801-9745BB1026CD}">
      <dsp:nvSpPr>
        <dsp:cNvPr id="0" name=""/>
        <dsp:cNvSpPr/>
      </dsp:nvSpPr>
      <dsp:spPr>
        <a:xfrm>
          <a:off x="5104640" y="3697726"/>
          <a:ext cx="3643823" cy="1821911"/>
        </a:xfrm>
        <a:prstGeom prst="roundRect">
          <a:avLst>
            <a:gd name="adj" fmla="val 10000"/>
          </a:avLst>
        </a:prstGeom>
        <a:solidFill>
          <a:schemeClr val="accent1"/>
        </a:solidFill>
        <a:ln w="1905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0160" tIns="10160" rIns="10160" bIns="10160" numCol="1" spcCol="1270" anchor="ctr" anchorCtr="0">
          <a:noAutofit/>
        </a:bodyPr>
        <a:lstStyle/>
        <a:p>
          <a:pPr lvl="0" algn="just" defTabSz="711200">
            <a:lnSpc>
              <a:spcPct val="90000"/>
            </a:lnSpc>
            <a:spcBef>
              <a:spcPct val="0"/>
            </a:spcBef>
            <a:spcAft>
              <a:spcPct val="35000"/>
            </a:spcAft>
          </a:pPr>
          <a:r>
            <a:rPr lang="es-MX" sz="1600" kern="1200" dirty="0" smtClean="0">
              <a:solidFill>
                <a:schemeClr val="tx2">
                  <a:lumMod val="10000"/>
                </a:schemeClr>
              </a:solidFill>
            </a:rPr>
            <a:t>Si estas cuentas no están balanceadas o equilibradas se utilizan estas cuentas de ajuste:</a:t>
          </a:r>
        </a:p>
        <a:p>
          <a:pPr lvl="0" algn="l" defTabSz="711200">
            <a:lnSpc>
              <a:spcPct val="90000"/>
            </a:lnSpc>
            <a:spcBef>
              <a:spcPct val="0"/>
            </a:spcBef>
            <a:spcAft>
              <a:spcPct val="35000"/>
            </a:spcAft>
          </a:pPr>
          <a:r>
            <a:rPr lang="es-MX" sz="1600" kern="1200" dirty="0" smtClean="0">
              <a:solidFill>
                <a:schemeClr val="tx2">
                  <a:lumMod val="10000"/>
                </a:schemeClr>
              </a:solidFill>
            </a:rPr>
            <a:t>1</a:t>
          </a:r>
          <a:r>
            <a:rPr lang="es-MX" sz="1600" b="1" kern="1200" dirty="0" smtClean="0">
              <a:solidFill>
                <a:schemeClr val="tx2">
                  <a:lumMod val="10000"/>
                </a:schemeClr>
              </a:solidFill>
            </a:rPr>
            <a:t>.- </a:t>
          </a:r>
          <a:r>
            <a:rPr lang="es-MX" sz="1600" b="1" kern="1200" dirty="0" smtClean="0">
              <a:solidFill>
                <a:schemeClr val="tx2">
                  <a:lumMod val="10000"/>
                </a:schemeClr>
              </a:solidFill>
              <a:effectLst>
                <a:outerShdw blurRad="38100" dist="38100" dir="2700000" algn="tl">
                  <a:srgbClr val="000000">
                    <a:alpha val="43137"/>
                  </a:srgbClr>
                </a:outerShdw>
              </a:effectLst>
            </a:rPr>
            <a:t>Variación en las reservas internacionales</a:t>
          </a:r>
        </a:p>
        <a:p>
          <a:pPr lvl="0" algn="l" defTabSz="711200">
            <a:lnSpc>
              <a:spcPct val="90000"/>
            </a:lnSpc>
            <a:spcBef>
              <a:spcPct val="0"/>
            </a:spcBef>
            <a:spcAft>
              <a:spcPct val="35000"/>
            </a:spcAft>
          </a:pPr>
          <a:r>
            <a:rPr lang="es-MX" sz="1600" b="1" kern="1200" dirty="0" smtClean="0">
              <a:solidFill>
                <a:schemeClr val="tx2">
                  <a:lumMod val="10000"/>
                </a:schemeClr>
              </a:solidFill>
              <a:effectLst>
                <a:outerShdw blurRad="38100" dist="38100" dir="2700000" algn="tl">
                  <a:srgbClr val="000000">
                    <a:alpha val="43137"/>
                  </a:srgbClr>
                </a:outerShdw>
              </a:effectLst>
            </a:rPr>
            <a:t>2.- Errores y omisiones</a:t>
          </a:r>
          <a:endParaRPr lang="es-MX" sz="1600" b="1" kern="1200" dirty="0">
            <a:solidFill>
              <a:schemeClr val="tx2">
                <a:lumMod val="10000"/>
              </a:schemeClr>
            </a:solidFill>
            <a:effectLst>
              <a:outerShdw blurRad="38100" dist="38100" dir="2700000" algn="tl">
                <a:srgbClr val="000000">
                  <a:alpha val="43137"/>
                </a:srgbClr>
              </a:outerShdw>
            </a:effectLst>
          </a:endParaRPr>
        </a:p>
      </dsp:txBody>
      <dsp:txXfrm>
        <a:off x="5104640" y="3697726"/>
        <a:ext cx="3643823" cy="1821911"/>
      </dsp:txXfrm>
    </dsp:sp>
    <dsp:sp modelId="{6450E91E-92D6-420E-B9BD-97FC71399BE9}">
      <dsp:nvSpPr>
        <dsp:cNvPr id="0" name=""/>
        <dsp:cNvSpPr/>
      </dsp:nvSpPr>
      <dsp:spPr>
        <a:xfrm rot="2295424">
          <a:off x="3477947" y="2044572"/>
          <a:ext cx="1822379" cy="59414"/>
        </a:xfrm>
        <a:custGeom>
          <a:avLst/>
          <a:gdLst/>
          <a:ahLst/>
          <a:cxnLst/>
          <a:rect l="0" t="0" r="0" b="0"/>
          <a:pathLst>
            <a:path>
              <a:moveTo>
                <a:pt x="0" y="29707"/>
              </a:moveTo>
              <a:lnTo>
                <a:pt x="1822379" y="2970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s-MX" sz="1600" kern="1200"/>
        </a:p>
      </dsp:txBody>
      <dsp:txXfrm rot="2295424">
        <a:off x="4343577" y="2028719"/>
        <a:ext cx="91118" cy="91118"/>
      </dsp:txXfrm>
    </dsp:sp>
    <dsp:sp modelId="{ED08E173-4F5D-4825-9E81-A5FC76DA5B2B}">
      <dsp:nvSpPr>
        <dsp:cNvPr id="0" name=""/>
        <dsp:cNvSpPr/>
      </dsp:nvSpPr>
      <dsp:spPr>
        <a:xfrm>
          <a:off x="5104640" y="2046649"/>
          <a:ext cx="3643823" cy="118365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l" defTabSz="800100">
            <a:lnSpc>
              <a:spcPct val="90000"/>
            </a:lnSpc>
            <a:spcBef>
              <a:spcPct val="0"/>
            </a:spcBef>
            <a:spcAft>
              <a:spcPct val="35000"/>
            </a:spcAft>
          </a:pPr>
          <a:r>
            <a:rPr lang="es-MX" sz="1800" b="1" kern="1200" dirty="0" smtClean="0">
              <a:solidFill>
                <a:schemeClr val="tx2">
                  <a:lumMod val="10000"/>
                </a:schemeClr>
              </a:solidFill>
              <a:effectLst>
                <a:outerShdw blurRad="38100" dist="38100" dir="2700000" algn="tl">
                  <a:srgbClr val="000000">
                    <a:alpha val="43137"/>
                  </a:srgbClr>
                </a:outerShdw>
              </a:effectLst>
            </a:rPr>
            <a:t>Cuenta de capital</a:t>
          </a:r>
        </a:p>
        <a:p>
          <a:pPr lvl="0" algn="ctr" defTabSz="800100">
            <a:lnSpc>
              <a:spcPct val="90000"/>
            </a:lnSpc>
            <a:spcBef>
              <a:spcPct val="0"/>
            </a:spcBef>
            <a:spcAft>
              <a:spcPct val="35000"/>
            </a:spcAft>
          </a:pPr>
          <a:r>
            <a:rPr lang="es-MX" sz="1800" kern="1200" dirty="0" smtClean="0">
              <a:solidFill>
                <a:schemeClr val="tx2">
                  <a:lumMod val="10000"/>
                </a:schemeClr>
              </a:solidFill>
            </a:rPr>
            <a:t>Se anotan los movimientos financieros de capitales</a:t>
          </a:r>
          <a:endParaRPr lang="es-MX" sz="1800" kern="1200" dirty="0">
            <a:solidFill>
              <a:schemeClr val="tx2">
                <a:lumMod val="10000"/>
              </a:schemeClr>
            </a:solidFill>
          </a:endParaRPr>
        </a:p>
      </dsp:txBody>
      <dsp:txXfrm>
        <a:off x="5104640" y="2046649"/>
        <a:ext cx="3643823" cy="118365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6C2A0EB-C048-475E-B702-8A8391226A4B}">
      <dsp:nvSpPr>
        <dsp:cNvPr id="0" name=""/>
        <dsp:cNvSpPr/>
      </dsp:nvSpPr>
      <dsp:spPr>
        <a:xfrm>
          <a:off x="11422" y="2242247"/>
          <a:ext cx="3032592" cy="151629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MX" sz="1800" b="1" u="sng" kern="1200" dirty="0" smtClean="0">
              <a:solidFill>
                <a:schemeClr val="tx2">
                  <a:lumMod val="10000"/>
                </a:schemeClr>
              </a:solidFill>
              <a:effectLst>
                <a:outerShdw blurRad="38100" dist="38100" dir="2700000" algn="tl">
                  <a:srgbClr val="000000">
                    <a:alpha val="43137"/>
                  </a:srgbClr>
                </a:outerShdw>
              </a:effectLst>
            </a:rPr>
            <a:t>Cuenta corriente</a:t>
          </a:r>
        </a:p>
        <a:p>
          <a:pPr lvl="0" algn="ctr" defTabSz="800100">
            <a:lnSpc>
              <a:spcPct val="90000"/>
            </a:lnSpc>
            <a:spcBef>
              <a:spcPct val="0"/>
            </a:spcBef>
            <a:spcAft>
              <a:spcPct val="35000"/>
            </a:spcAft>
          </a:pPr>
          <a:r>
            <a:rPr lang="es-MX" sz="1800" b="1" kern="1200" dirty="0" smtClean="0">
              <a:solidFill>
                <a:schemeClr val="tx2">
                  <a:lumMod val="10000"/>
                </a:schemeClr>
              </a:solidFill>
            </a:rPr>
            <a:t>Todas las transacciones de bienes y servicios</a:t>
          </a:r>
        </a:p>
        <a:p>
          <a:pPr lvl="0" algn="ctr" defTabSz="800100">
            <a:lnSpc>
              <a:spcPct val="90000"/>
            </a:lnSpc>
            <a:spcBef>
              <a:spcPct val="0"/>
            </a:spcBef>
            <a:spcAft>
              <a:spcPct val="35000"/>
            </a:spcAft>
          </a:pPr>
          <a:r>
            <a:rPr lang="es-MX" sz="1800" b="1" kern="1200" dirty="0" smtClean="0">
              <a:solidFill>
                <a:schemeClr val="tx2">
                  <a:lumMod val="10000"/>
                </a:schemeClr>
              </a:solidFill>
            </a:rPr>
            <a:t>Tiene cuenta de ingresos  / egresos</a:t>
          </a:r>
          <a:endParaRPr lang="es-MX" sz="1800" b="1" kern="1200" dirty="0">
            <a:solidFill>
              <a:schemeClr val="tx2">
                <a:lumMod val="10000"/>
              </a:schemeClr>
            </a:solidFill>
          </a:endParaRPr>
        </a:p>
      </dsp:txBody>
      <dsp:txXfrm>
        <a:off x="11422" y="2242247"/>
        <a:ext cx="3032592" cy="1516296"/>
      </dsp:txXfrm>
    </dsp:sp>
    <dsp:sp modelId="{6450E91E-92D6-420E-B9BD-97FC71399BE9}">
      <dsp:nvSpPr>
        <dsp:cNvPr id="0" name=""/>
        <dsp:cNvSpPr/>
      </dsp:nvSpPr>
      <dsp:spPr>
        <a:xfrm rot="21081896">
          <a:off x="3037038" y="2885250"/>
          <a:ext cx="1230901" cy="45482"/>
        </a:xfrm>
        <a:custGeom>
          <a:avLst/>
          <a:gdLst/>
          <a:ahLst/>
          <a:cxnLst/>
          <a:rect l="0" t="0" r="0" b="0"/>
          <a:pathLst>
            <a:path>
              <a:moveTo>
                <a:pt x="0" y="22741"/>
              </a:moveTo>
              <a:lnTo>
                <a:pt x="1230901" y="22741"/>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just" defTabSz="711200">
            <a:lnSpc>
              <a:spcPct val="90000"/>
            </a:lnSpc>
            <a:spcBef>
              <a:spcPct val="0"/>
            </a:spcBef>
            <a:spcAft>
              <a:spcPct val="35000"/>
            </a:spcAft>
          </a:pPr>
          <a:endParaRPr lang="es-MX" sz="1600" kern="1200"/>
        </a:p>
      </dsp:txBody>
      <dsp:txXfrm rot="21081896">
        <a:off x="3621716" y="2877219"/>
        <a:ext cx="61545" cy="61545"/>
      </dsp:txXfrm>
    </dsp:sp>
    <dsp:sp modelId="{ED08E173-4F5D-4825-9E81-A5FC76DA5B2B}">
      <dsp:nvSpPr>
        <dsp:cNvPr id="0" name=""/>
        <dsp:cNvSpPr/>
      </dsp:nvSpPr>
      <dsp:spPr>
        <a:xfrm>
          <a:off x="4260964" y="0"/>
          <a:ext cx="4107919" cy="563117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just" defTabSz="711200">
            <a:lnSpc>
              <a:spcPct val="90000"/>
            </a:lnSpc>
            <a:spcBef>
              <a:spcPct val="0"/>
            </a:spcBef>
            <a:spcAft>
              <a:spcPct val="35000"/>
            </a:spcAft>
          </a:pPr>
          <a:r>
            <a:rPr lang="es-MX" sz="1600" b="1" u="sng" kern="1200" dirty="0" smtClean="0">
              <a:solidFill>
                <a:schemeClr val="tx2">
                  <a:lumMod val="10000"/>
                </a:schemeClr>
              </a:solidFill>
            </a:rPr>
            <a:t>1</a:t>
          </a:r>
          <a:r>
            <a:rPr lang="es-MX" sz="1800" b="1" u="sng" kern="1200" dirty="0" smtClean="0">
              <a:solidFill>
                <a:schemeClr val="tx2">
                  <a:lumMod val="10000"/>
                </a:schemeClr>
              </a:solidFill>
            </a:rPr>
            <a:t>. Mercancías</a:t>
          </a:r>
          <a:r>
            <a:rPr lang="es-MX" sz="1800" kern="1200" dirty="0" smtClean="0">
              <a:solidFill>
                <a:schemeClr val="tx2">
                  <a:lumMod val="10000"/>
                </a:schemeClr>
              </a:solidFill>
            </a:rPr>
            <a:t>.- en este rubro están las exportaciones (ingresos) e importaciones (egresos)</a:t>
          </a:r>
        </a:p>
        <a:p>
          <a:pPr lvl="0" algn="just" defTabSz="711200">
            <a:lnSpc>
              <a:spcPct val="90000"/>
            </a:lnSpc>
            <a:spcBef>
              <a:spcPct val="0"/>
            </a:spcBef>
            <a:spcAft>
              <a:spcPct val="35000"/>
            </a:spcAft>
          </a:pPr>
          <a:r>
            <a:rPr lang="es-MX" sz="1800" b="1" u="sng" kern="1200" dirty="0" smtClean="0">
              <a:solidFill>
                <a:schemeClr val="tx2">
                  <a:lumMod val="10000"/>
                </a:schemeClr>
              </a:solidFill>
            </a:rPr>
            <a:t>2. Servicios no factoriales</a:t>
          </a:r>
          <a:r>
            <a:rPr lang="es-MX" sz="1800" kern="1200" dirty="0" smtClean="0">
              <a:solidFill>
                <a:schemeClr val="tx2">
                  <a:lumMod val="10000"/>
                </a:schemeClr>
              </a:solidFill>
            </a:rPr>
            <a:t>.-  aquí está el pago de servicios que no tiene que ver con los  factores de producción: Turismo, seguros y fletes, el movimiento de oro y plata no monetarios.</a:t>
          </a:r>
        </a:p>
        <a:p>
          <a:pPr lvl="0" algn="just" defTabSz="711200">
            <a:lnSpc>
              <a:spcPct val="90000"/>
            </a:lnSpc>
            <a:spcBef>
              <a:spcPct val="0"/>
            </a:spcBef>
            <a:spcAft>
              <a:spcPct val="35000"/>
            </a:spcAft>
          </a:pPr>
          <a:r>
            <a:rPr lang="es-MX" sz="1800" b="1" u="sng" kern="1200" dirty="0" smtClean="0">
              <a:solidFill>
                <a:schemeClr val="tx2">
                  <a:lumMod val="10000"/>
                </a:schemeClr>
              </a:solidFill>
            </a:rPr>
            <a:t>3. Servicios factoriales</a:t>
          </a:r>
          <a:r>
            <a:rPr lang="es-MX" sz="1800" kern="1200" dirty="0" smtClean="0">
              <a:solidFill>
                <a:schemeClr val="tx2">
                  <a:lumMod val="10000"/>
                </a:schemeClr>
              </a:solidFill>
            </a:rPr>
            <a:t>.- pago de los factores de producción, el servicio de la deuda externa (interés) y las utilidades que los inversionistas extranjeros obtienen sobre su inversión y regresa a sus países de origen.</a:t>
          </a:r>
        </a:p>
        <a:p>
          <a:pPr lvl="0" algn="just" defTabSz="711200">
            <a:lnSpc>
              <a:spcPct val="90000"/>
            </a:lnSpc>
            <a:spcBef>
              <a:spcPct val="0"/>
            </a:spcBef>
            <a:spcAft>
              <a:spcPct val="35000"/>
            </a:spcAft>
          </a:pPr>
          <a:r>
            <a:rPr lang="es-MX" sz="1800" b="1" u="sng" kern="1200" dirty="0" smtClean="0">
              <a:solidFill>
                <a:schemeClr val="tx2">
                  <a:lumMod val="10000"/>
                </a:schemeClr>
              </a:solidFill>
            </a:rPr>
            <a:t>4. transferencias</a:t>
          </a:r>
          <a:r>
            <a:rPr lang="es-MX" sz="1800" kern="1200" dirty="0" smtClean="0">
              <a:solidFill>
                <a:schemeClr val="tx2">
                  <a:lumMod val="10000"/>
                </a:schemeClr>
              </a:solidFill>
            </a:rPr>
            <a:t>.-  son los movimientos de dinero que no tienen contraprestación, regalos, fondos que envíen agencias internacionales y en el caso de México, son las remesas de los mexicanos en el extranjero</a:t>
          </a:r>
          <a:endParaRPr lang="es-MX" sz="1800" kern="1200" dirty="0">
            <a:solidFill>
              <a:schemeClr val="tx2">
                <a:lumMod val="10000"/>
              </a:schemeClr>
            </a:solidFill>
          </a:endParaRPr>
        </a:p>
      </dsp:txBody>
      <dsp:txXfrm>
        <a:off x="4260964" y="0"/>
        <a:ext cx="4107919" cy="563117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70B2764-57C8-40CA-92BC-8336FC2C77E0}">
      <dsp:nvSpPr>
        <dsp:cNvPr id="0" name=""/>
        <dsp:cNvSpPr/>
      </dsp:nvSpPr>
      <dsp:spPr>
        <a:xfrm>
          <a:off x="5095" y="2697740"/>
          <a:ext cx="1781418" cy="89070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s-PE" sz="1600" kern="1200" dirty="0" smtClean="0">
            <a:effectLst>
              <a:outerShdw blurRad="38100" dist="38100" dir="2700000" algn="tl">
                <a:srgbClr val="000000">
                  <a:alpha val="43137"/>
                </a:srgbClr>
              </a:outerShdw>
            </a:effectLst>
          </a:endParaRPr>
        </a:p>
        <a:p>
          <a:pPr lvl="0" algn="ctr" defTabSz="711200">
            <a:lnSpc>
              <a:spcPct val="90000"/>
            </a:lnSpc>
            <a:spcBef>
              <a:spcPct val="0"/>
            </a:spcBef>
            <a:spcAft>
              <a:spcPct val="35000"/>
            </a:spcAft>
          </a:pPr>
          <a:r>
            <a:rPr lang="es-PE" sz="1600" kern="1200" dirty="0" smtClean="0">
              <a:solidFill>
                <a:schemeClr val="tx2">
                  <a:lumMod val="10000"/>
                </a:schemeClr>
              </a:solidFill>
              <a:effectLst>
                <a:outerShdw blurRad="38100" dist="38100" dir="2700000" algn="tl">
                  <a:srgbClr val="000000">
                    <a:alpha val="43137"/>
                  </a:srgbClr>
                </a:outerShdw>
              </a:effectLst>
            </a:rPr>
            <a:t>Cuenta de Capital (mide la inversión y el financiamiento)</a:t>
          </a:r>
          <a:endParaRPr lang="es-MX" sz="1600" kern="1200" dirty="0" smtClean="0">
            <a:solidFill>
              <a:schemeClr val="tx2">
                <a:lumMod val="10000"/>
              </a:schemeClr>
            </a:solidFill>
            <a:effectLst>
              <a:outerShdw blurRad="38100" dist="38100" dir="2700000" algn="tl">
                <a:srgbClr val="000000">
                  <a:alpha val="43137"/>
                </a:srgbClr>
              </a:outerShdw>
            </a:effectLst>
          </a:endParaRPr>
        </a:p>
        <a:p>
          <a:pPr lvl="0" algn="ctr" defTabSz="711200">
            <a:lnSpc>
              <a:spcPct val="90000"/>
            </a:lnSpc>
            <a:spcBef>
              <a:spcPct val="0"/>
            </a:spcBef>
            <a:spcAft>
              <a:spcPct val="35000"/>
            </a:spcAft>
          </a:pPr>
          <a:endParaRPr lang="es-MX" sz="1600" kern="1200" dirty="0">
            <a:effectLst>
              <a:outerShdw blurRad="38100" dist="38100" dir="2700000" algn="tl">
                <a:srgbClr val="000000">
                  <a:alpha val="43137"/>
                </a:srgbClr>
              </a:outerShdw>
            </a:effectLst>
          </a:endParaRPr>
        </a:p>
      </dsp:txBody>
      <dsp:txXfrm>
        <a:off x="5095" y="2697740"/>
        <a:ext cx="1781418" cy="890709"/>
      </dsp:txXfrm>
    </dsp:sp>
    <dsp:sp modelId="{64840015-2DC1-4126-8AF5-9B2E7545927E}">
      <dsp:nvSpPr>
        <dsp:cNvPr id="0" name=""/>
        <dsp:cNvSpPr/>
      </dsp:nvSpPr>
      <dsp:spPr>
        <a:xfrm rot="17548176">
          <a:off x="1210589" y="2269189"/>
          <a:ext cx="1864415" cy="24936"/>
        </a:xfrm>
        <a:custGeom>
          <a:avLst/>
          <a:gdLst/>
          <a:ahLst/>
          <a:cxnLst/>
          <a:rect l="0" t="0" r="0" b="0"/>
          <a:pathLst>
            <a:path>
              <a:moveTo>
                <a:pt x="0" y="12468"/>
              </a:moveTo>
              <a:lnTo>
                <a:pt x="1864415" y="1246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MX" sz="600" kern="1200"/>
        </a:p>
      </dsp:txBody>
      <dsp:txXfrm rot="17548176">
        <a:off x="2096186" y="2235047"/>
        <a:ext cx="93220" cy="93220"/>
      </dsp:txXfrm>
    </dsp:sp>
    <dsp:sp modelId="{43060958-D9EC-405A-95AF-5ED108FC608E}">
      <dsp:nvSpPr>
        <dsp:cNvPr id="0" name=""/>
        <dsp:cNvSpPr/>
      </dsp:nvSpPr>
      <dsp:spPr>
        <a:xfrm>
          <a:off x="2499080" y="974866"/>
          <a:ext cx="1781418" cy="89070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b="1" kern="1200" dirty="0" smtClean="0">
              <a:solidFill>
                <a:schemeClr val="tx2">
                  <a:lumMod val="10000"/>
                </a:schemeClr>
              </a:solidFill>
              <a:effectLst>
                <a:outerShdw blurRad="38100" dist="38100" dir="2700000" algn="tl">
                  <a:srgbClr val="000000">
                    <a:alpha val="43137"/>
                  </a:srgbClr>
                </a:outerShdw>
              </a:effectLst>
            </a:rPr>
            <a:t>Pasivos </a:t>
          </a:r>
        </a:p>
        <a:p>
          <a:pPr lvl="0" algn="ctr" defTabSz="622300">
            <a:lnSpc>
              <a:spcPct val="90000"/>
            </a:lnSpc>
            <a:spcBef>
              <a:spcPct val="0"/>
            </a:spcBef>
            <a:spcAft>
              <a:spcPct val="35000"/>
            </a:spcAft>
          </a:pPr>
          <a:r>
            <a:rPr lang="es-MX" sz="1400" b="1" kern="1200" dirty="0" smtClean="0">
              <a:solidFill>
                <a:schemeClr val="tx2">
                  <a:lumMod val="10000"/>
                </a:schemeClr>
              </a:solidFill>
              <a:effectLst>
                <a:outerShdw blurRad="38100" dist="38100" dir="2700000" algn="tl">
                  <a:srgbClr val="000000">
                    <a:alpha val="43137"/>
                  </a:srgbClr>
                </a:outerShdw>
              </a:effectLst>
            </a:rPr>
            <a:t>Deudas que contrae el país con el exterior</a:t>
          </a:r>
          <a:endParaRPr lang="es-MX" sz="1400" b="1" kern="1200" dirty="0">
            <a:solidFill>
              <a:schemeClr val="tx2">
                <a:lumMod val="10000"/>
              </a:schemeClr>
            </a:solidFill>
            <a:effectLst>
              <a:outerShdw blurRad="38100" dist="38100" dir="2700000" algn="tl">
                <a:srgbClr val="000000">
                  <a:alpha val="43137"/>
                </a:srgbClr>
              </a:outerShdw>
            </a:effectLst>
          </a:endParaRPr>
        </a:p>
      </dsp:txBody>
      <dsp:txXfrm>
        <a:off x="2499080" y="974866"/>
        <a:ext cx="1781418" cy="890709"/>
      </dsp:txXfrm>
    </dsp:sp>
    <dsp:sp modelId="{61B48D39-3C6B-41A5-8CB1-43F2D7E123D8}">
      <dsp:nvSpPr>
        <dsp:cNvPr id="0" name=""/>
        <dsp:cNvSpPr/>
      </dsp:nvSpPr>
      <dsp:spPr>
        <a:xfrm>
          <a:off x="4280498" y="1407752"/>
          <a:ext cx="712567" cy="24936"/>
        </a:xfrm>
        <a:custGeom>
          <a:avLst/>
          <a:gdLst/>
          <a:ahLst/>
          <a:cxnLst/>
          <a:rect l="0" t="0" r="0" b="0"/>
          <a:pathLst>
            <a:path>
              <a:moveTo>
                <a:pt x="0" y="12468"/>
              </a:moveTo>
              <a:lnTo>
                <a:pt x="712567" y="12468"/>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MX" sz="600" kern="1200"/>
        </a:p>
      </dsp:txBody>
      <dsp:txXfrm>
        <a:off x="4618968" y="1402406"/>
        <a:ext cx="35628" cy="35628"/>
      </dsp:txXfrm>
    </dsp:sp>
    <dsp:sp modelId="{01E33420-B220-4EB4-A513-50852573F1BA}">
      <dsp:nvSpPr>
        <dsp:cNvPr id="0" name=""/>
        <dsp:cNvSpPr/>
      </dsp:nvSpPr>
      <dsp:spPr>
        <a:xfrm>
          <a:off x="4993066" y="71437"/>
          <a:ext cx="1530950" cy="269756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just" defTabSz="622300">
            <a:lnSpc>
              <a:spcPct val="90000"/>
            </a:lnSpc>
            <a:spcBef>
              <a:spcPct val="0"/>
            </a:spcBef>
            <a:spcAft>
              <a:spcPct val="35000"/>
            </a:spcAft>
          </a:pPr>
          <a:r>
            <a:rPr lang="es-MX" sz="1400" b="1" kern="1200" dirty="0" smtClean="0">
              <a:solidFill>
                <a:schemeClr val="tx2">
                  <a:lumMod val="10000"/>
                </a:schemeClr>
              </a:solidFill>
            </a:rPr>
            <a:t>Puede ser </a:t>
          </a:r>
        </a:p>
        <a:p>
          <a:pPr lvl="0" algn="just" defTabSz="622300">
            <a:lnSpc>
              <a:spcPct val="90000"/>
            </a:lnSpc>
            <a:spcBef>
              <a:spcPct val="0"/>
            </a:spcBef>
            <a:spcAft>
              <a:spcPct val="35000"/>
            </a:spcAft>
          </a:pPr>
          <a:r>
            <a:rPr lang="es-MX" sz="1400" b="1" kern="1200" dirty="0" smtClean="0">
              <a:solidFill>
                <a:schemeClr val="tx2">
                  <a:lumMod val="10000"/>
                </a:schemeClr>
              </a:solidFill>
            </a:rPr>
            <a:t>1.- deuda externa</a:t>
          </a:r>
        </a:p>
        <a:p>
          <a:pPr lvl="0" algn="just" defTabSz="622300">
            <a:lnSpc>
              <a:spcPct val="90000"/>
            </a:lnSpc>
            <a:spcBef>
              <a:spcPct val="0"/>
            </a:spcBef>
            <a:spcAft>
              <a:spcPct val="35000"/>
            </a:spcAft>
          </a:pPr>
          <a:r>
            <a:rPr lang="es-MX" sz="1400" b="1" kern="1200" dirty="0" smtClean="0">
              <a:solidFill>
                <a:schemeClr val="tx2">
                  <a:lumMod val="10000"/>
                </a:schemeClr>
              </a:solidFill>
            </a:rPr>
            <a:t>2.- Deuda interna</a:t>
          </a:r>
        </a:p>
        <a:p>
          <a:pPr lvl="0" algn="just" defTabSz="622300">
            <a:lnSpc>
              <a:spcPct val="90000"/>
            </a:lnSpc>
            <a:spcBef>
              <a:spcPct val="0"/>
            </a:spcBef>
            <a:spcAft>
              <a:spcPct val="35000"/>
            </a:spcAft>
          </a:pPr>
          <a:r>
            <a:rPr lang="es-MX" sz="1400" b="1" kern="1200" dirty="0" smtClean="0">
              <a:solidFill>
                <a:schemeClr val="tx2">
                  <a:lumMod val="10000"/>
                </a:schemeClr>
              </a:solidFill>
            </a:rPr>
            <a:t>O con la iniciativa privada.</a:t>
          </a:r>
        </a:p>
        <a:p>
          <a:pPr lvl="0" algn="just" defTabSz="622300">
            <a:lnSpc>
              <a:spcPct val="90000"/>
            </a:lnSpc>
            <a:spcBef>
              <a:spcPct val="0"/>
            </a:spcBef>
            <a:spcAft>
              <a:spcPct val="35000"/>
            </a:spcAft>
          </a:pPr>
          <a:r>
            <a:rPr lang="es-MX" sz="1400" b="1" kern="1200" dirty="0" smtClean="0">
              <a:solidFill>
                <a:schemeClr val="tx2">
                  <a:lumMod val="10000"/>
                </a:schemeClr>
              </a:solidFill>
            </a:rPr>
            <a:t>(con la banca privada)</a:t>
          </a:r>
        </a:p>
        <a:p>
          <a:pPr lvl="0" algn="just" defTabSz="622300">
            <a:lnSpc>
              <a:spcPct val="90000"/>
            </a:lnSpc>
            <a:spcBef>
              <a:spcPct val="0"/>
            </a:spcBef>
            <a:spcAft>
              <a:spcPct val="35000"/>
            </a:spcAft>
          </a:pPr>
          <a:r>
            <a:rPr lang="es-MX" sz="1400" b="1" kern="1200" dirty="0" smtClean="0">
              <a:solidFill>
                <a:schemeClr val="tx2">
                  <a:lumMod val="10000"/>
                </a:schemeClr>
              </a:solidFill>
            </a:rPr>
            <a:t>Un pasivo importante es la inversión extranjera (directa)</a:t>
          </a:r>
        </a:p>
        <a:p>
          <a:pPr lvl="0" algn="just" defTabSz="622300">
            <a:lnSpc>
              <a:spcPct val="90000"/>
            </a:lnSpc>
            <a:spcBef>
              <a:spcPct val="0"/>
            </a:spcBef>
            <a:spcAft>
              <a:spcPct val="35000"/>
            </a:spcAft>
          </a:pPr>
          <a:r>
            <a:rPr lang="es-MX" sz="1400" b="1" kern="1200" dirty="0" smtClean="0">
              <a:solidFill>
                <a:schemeClr val="tx2">
                  <a:lumMod val="10000"/>
                </a:schemeClr>
              </a:solidFill>
            </a:rPr>
            <a:t>Y por otro lado la de cartera  (de ahorro) flujos de capital que ingresan a los mercados financieros del país.</a:t>
          </a:r>
          <a:endParaRPr lang="es-MX" sz="1400" b="1" kern="1200" dirty="0">
            <a:solidFill>
              <a:schemeClr val="tx2">
                <a:lumMod val="10000"/>
              </a:schemeClr>
            </a:solidFill>
          </a:endParaRPr>
        </a:p>
      </dsp:txBody>
      <dsp:txXfrm>
        <a:off x="4993066" y="71437"/>
        <a:ext cx="1530950" cy="2697565"/>
      </dsp:txXfrm>
    </dsp:sp>
    <dsp:sp modelId="{0FC6E5A6-7F67-44B3-B77D-2DA1BB79FAE3}">
      <dsp:nvSpPr>
        <dsp:cNvPr id="0" name=""/>
        <dsp:cNvSpPr/>
      </dsp:nvSpPr>
      <dsp:spPr>
        <a:xfrm rot="3732318">
          <a:off x="1342366" y="3866820"/>
          <a:ext cx="1664422" cy="24936"/>
        </a:xfrm>
        <a:custGeom>
          <a:avLst/>
          <a:gdLst/>
          <a:ahLst/>
          <a:cxnLst/>
          <a:rect l="0" t="0" r="0" b="0"/>
          <a:pathLst>
            <a:path>
              <a:moveTo>
                <a:pt x="0" y="12468"/>
              </a:moveTo>
              <a:lnTo>
                <a:pt x="1664422" y="1246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MX" sz="600" kern="1200"/>
        </a:p>
      </dsp:txBody>
      <dsp:txXfrm rot="3732318">
        <a:off x="2132967" y="3837678"/>
        <a:ext cx="83221" cy="83221"/>
      </dsp:txXfrm>
    </dsp:sp>
    <dsp:sp modelId="{74DA0E0F-1C80-4DF4-9040-CF3B5ED4F100}">
      <dsp:nvSpPr>
        <dsp:cNvPr id="0" name=""/>
        <dsp:cNvSpPr/>
      </dsp:nvSpPr>
      <dsp:spPr>
        <a:xfrm>
          <a:off x="2562641" y="3934456"/>
          <a:ext cx="1781418" cy="136205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MX" sz="1600" b="1" kern="1200" dirty="0" smtClean="0">
              <a:solidFill>
                <a:schemeClr val="tx2">
                  <a:lumMod val="10000"/>
                </a:schemeClr>
              </a:solidFill>
              <a:effectLst>
                <a:outerShdw blurRad="38100" dist="38100" dir="2700000" algn="tl">
                  <a:srgbClr val="000000">
                    <a:alpha val="43137"/>
                  </a:srgbClr>
                </a:outerShdw>
              </a:effectLst>
            </a:rPr>
            <a:t>Activos: son los bienes o</a:t>
          </a:r>
        </a:p>
        <a:p>
          <a:pPr lvl="0" algn="ctr" defTabSz="711200">
            <a:lnSpc>
              <a:spcPct val="90000"/>
            </a:lnSpc>
            <a:spcBef>
              <a:spcPct val="0"/>
            </a:spcBef>
            <a:spcAft>
              <a:spcPct val="35000"/>
            </a:spcAft>
          </a:pPr>
          <a:r>
            <a:rPr lang="es-PE" sz="1600" b="1" kern="1200" dirty="0" smtClean="0">
              <a:solidFill>
                <a:schemeClr val="tx2">
                  <a:lumMod val="10000"/>
                </a:schemeClr>
              </a:solidFill>
              <a:effectLst>
                <a:outerShdw blurRad="38100" dist="38100" dir="2700000" algn="tl">
                  <a:srgbClr val="000000">
                    <a:alpha val="43137"/>
                  </a:srgbClr>
                </a:outerShdw>
              </a:effectLst>
            </a:rPr>
            <a:t>derechos de Salvadoreños en el exterior</a:t>
          </a:r>
          <a:endParaRPr lang="es-MX" sz="1600" b="1" kern="1200" dirty="0">
            <a:solidFill>
              <a:schemeClr val="tx2">
                <a:lumMod val="10000"/>
              </a:schemeClr>
            </a:solidFill>
            <a:effectLst>
              <a:outerShdw blurRad="38100" dist="38100" dir="2700000" algn="tl">
                <a:srgbClr val="000000">
                  <a:alpha val="43137"/>
                </a:srgbClr>
              </a:outerShdw>
            </a:effectLst>
          </a:endParaRPr>
        </a:p>
      </dsp:txBody>
      <dsp:txXfrm>
        <a:off x="2562641" y="3934456"/>
        <a:ext cx="1781418" cy="1362054"/>
      </dsp:txXfrm>
    </dsp:sp>
    <dsp:sp modelId="{1C6CE141-780D-4435-A153-31541C3E60D5}">
      <dsp:nvSpPr>
        <dsp:cNvPr id="0" name=""/>
        <dsp:cNvSpPr/>
      </dsp:nvSpPr>
      <dsp:spPr>
        <a:xfrm rot="78447">
          <a:off x="4343975" y="4610421"/>
          <a:ext cx="649175" cy="24936"/>
        </a:xfrm>
        <a:custGeom>
          <a:avLst/>
          <a:gdLst/>
          <a:ahLst/>
          <a:cxnLst/>
          <a:rect l="0" t="0" r="0" b="0"/>
          <a:pathLst>
            <a:path>
              <a:moveTo>
                <a:pt x="0" y="12468"/>
              </a:moveTo>
              <a:lnTo>
                <a:pt x="649175" y="12468"/>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s-MX" sz="400" kern="1200"/>
        </a:p>
      </dsp:txBody>
      <dsp:txXfrm rot="78447">
        <a:off x="4652333" y="4606660"/>
        <a:ext cx="32458" cy="32458"/>
      </dsp:txXfrm>
    </dsp:sp>
    <dsp:sp modelId="{DEF1C512-79D6-475B-81C5-03BA109B6EE8}">
      <dsp:nvSpPr>
        <dsp:cNvPr id="0" name=""/>
        <dsp:cNvSpPr/>
      </dsp:nvSpPr>
      <dsp:spPr>
        <a:xfrm>
          <a:off x="4993066" y="2902610"/>
          <a:ext cx="3145770" cy="345537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t" anchorCtr="0">
          <a:noAutofit/>
        </a:bodyPr>
        <a:lstStyle/>
        <a:p>
          <a:pPr lvl="0" algn="l" defTabSz="533400">
            <a:lnSpc>
              <a:spcPct val="90000"/>
            </a:lnSpc>
            <a:spcBef>
              <a:spcPct val="0"/>
            </a:spcBef>
            <a:spcAft>
              <a:spcPct val="35000"/>
            </a:spcAft>
          </a:pPr>
          <a:r>
            <a:rPr lang="es-MX" sz="1200" kern="1200" dirty="0" smtClean="0">
              <a:solidFill>
                <a:schemeClr val="tx2">
                  <a:lumMod val="10000"/>
                </a:schemeClr>
              </a:solidFill>
            </a:rPr>
            <a:t>1. </a:t>
          </a:r>
          <a:r>
            <a:rPr lang="es-MX" sz="1100" kern="1200" dirty="0" smtClean="0">
              <a:solidFill>
                <a:schemeClr val="tx2">
                  <a:lumMod val="10000"/>
                </a:schemeClr>
              </a:solidFill>
            </a:rPr>
            <a:t>Bancos del exterior</a:t>
          </a:r>
        </a:p>
        <a:p>
          <a:pPr lvl="0" algn="l" defTabSz="533400">
            <a:lnSpc>
              <a:spcPct val="90000"/>
            </a:lnSpc>
            <a:spcBef>
              <a:spcPct val="0"/>
            </a:spcBef>
            <a:spcAft>
              <a:spcPct val="35000"/>
            </a:spcAft>
          </a:pPr>
          <a:r>
            <a:rPr lang="es-PE" sz="1100" kern="1200" dirty="0" smtClean="0">
              <a:solidFill>
                <a:schemeClr val="tx2">
                  <a:lumMod val="10000"/>
                </a:schemeClr>
              </a:solidFill>
            </a:rPr>
            <a:t>2. Inversión extranjera directa de mexicanos</a:t>
          </a:r>
          <a:endParaRPr lang="es-MX" sz="1100" kern="1200" dirty="0" smtClean="0">
            <a:solidFill>
              <a:schemeClr val="tx2">
                <a:lumMod val="10000"/>
              </a:schemeClr>
            </a:solidFill>
          </a:endParaRPr>
        </a:p>
        <a:p>
          <a:pPr lvl="0" algn="l" defTabSz="533400">
            <a:lnSpc>
              <a:spcPct val="90000"/>
            </a:lnSpc>
            <a:spcBef>
              <a:spcPct val="0"/>
            </a:spcBef>
            <a:spcAft>
              <a:spcPct val="35000"/>
            </a:spcAft>
          </a:pPr>
          <a:r>
            <a:rPr lang="es-MX" sz="1100" kern="1200" dirty="0" smtClean="0">
              <a:solidFill>
                <a:schemeClr val="tx2">
                  <a:lumMod val="10000"/>
                </a:schemeClr>
              </a:solidFill>
            </a:rPr>
            <a:t>3. Créditos al exterior</a:t>
          </a:r>
        </a:p>
        <a:p>
          <a:pPr lvl="0" algn="l" defTabSz="533400">
            <a:lnSpc>
              <a:spcPct val="90000"/>
            </a:lnSpc>
            <a:spcBef>
              <a:spcPct val="0"/>
            </a:spcBef>
            <a:spcAft>
              <a:spcPct val="35000"/>
            </a:spcAft>
          </a:pPr>
          <a:r>
            <a:rPr lang="es-PE" sz="1100" kern="1200" dirty="0" smtClean="0">
              <a:solidFill>
                <a:schemeClr val="tx2">
                  <a:lumMod val="10000"/>
                </a:schemeClr>
              </a:solidFill>
            </a:rPr>
            <a:t>4. Garantías de deuda externa</a:t>
          </a:r>
          <a:endParaRPr lang="es-MX" sz="1100" kern="1200" dirty="0" smtClean="0">
            <a:solidFill>
              <a:schemeClr val="tx2">
                <a:lumMod val="10000"/>
              </a:schemeClr>
            </a:solidFill>
          </a:endParaRPr>
        </a:p>
        <a:p>
          <a:pPr lvl="0" algn="just" defTabSz="533400">
            <a:lnSpc>
              <a:spcPct val="90000"/>
            </a:lnSpc>
            <a:spcBef>
              <a:spcPct val="0"/>
            </a:spcBef>
            <a:spcAft>
              <a:spcPct val="35000"/>
            </a:spcAft>
          </a:pPr>
          <a:r>
            <a:rPr lang="es-PE" sz="1100" b="1" i="1" kern="1200" dirty="0" smtClean="0">
              <a:solidFill>
                <a:srgbClr val="FF0000"/>
              </a:solidFill>
              <a:effectLst/>
            </a:rPr>
            <a:t>Los activos pueden tener signo positivo o negativo, si es un signo positivo significan recursos que México invirtió en otro país; si tienen signo negativo son recursos que México regreso del exterior.</a:t>
          </a:r>
        </a:p>
        <a:p>
          <a:pPr lvl="0" defTabSz="533400">
            <a:lnSpc>
              <a:spcPct val="90000"/>
            </a:lnSpc>
            <a:spcBef>
              <a:spcPct val="0"/>
            </a:spcBef>
            <a:spcAft>
              <a:spcPct val="35000"/>
            </a:spcAft>
          </a:pPr>
          <a:r>
            <a:rPr lang="es-PE" sz="1100" b="1" i="1" kern="1200" dirty="0" smtClean="0">
              <a:effectLst/>
            </a:rPr>
            <a:t>(</a:t>
          </a:r>
          <a:r>
            <a:rPr lang="es-PE" sz="1100" b="1" i="1" kern="1200" dirty="0" smtClean="0">
              <a:solidFill>
                <a:srgbClr val="FF0000"/>
              </a:solidFill>
              <a:effectLst/>
            </a:rPr>
            <a:t>empréstitos de México a países latinoamericanos como Cuba, Honduras) y de la misma forma como el FMI nos pide garantías de deuda externa que son las cartas de intención en donde  garantizamos nuestros créditos con reservas probadas de petróleo, también México pide garantías de deuda externa a los países a los</a:t>
          </a:r>
          <a:endParaRPr lang="es-MX" sz="1100" b="1" i="1" kern="1200" dirty="0" smtClean="0">
            <a:solidFill>
              <a:srgbClr val="FF0000"/>
            </a:solidFill>
            <a:effectLst/>
          </a:endParaRPr>
        </a:p>
        <a:p>
          <a:pPr lvl="0" defTabSz="533400">
            <a:lnSpc>
              <a:spcPct val="90000"/>
            </a:lnSpc>
            <a:spcBef>
              <a:spcPct val="0"/>
            </a:spcBef>
            <a:spcAft>
              <a:spcPct val="35000"/>
            </a:spcAft>
          </a:pPr>
          <a:r>
            <a:rPr lang="es-MX" sz="1100" b="1" i="1" kern="1200" dirty="0" smtClean="0">
              <a:solidFill>
                <a:srgbClr val="FF0000"/>
              </a:solidFill>
              <a:effectLst/>
            </a:rPr>
            <a:t>cuales les prestamos dinero.</a:t>
          </a:r>
          <a:endParaRPr lang="es-MX" sz="1100" b="1" i="1" kern="1200" dirty="0">
            <a:solidFill>
              <a:srgbClr val="FF0000"/>
            </a:solidFill>
            <a:effectLst/>
          </a:endParaRPr>
        </a:p>
      </dsp:txBody>
      <dsp:txXfrm>
        <a:off x="4993066" y="2902610"/>
        <a:ext cx="3145770" cy="345537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570D82-6E76-4C16-8DA3-3DFD1967FF2F}" type="datetimeFigureOut">
              <a:rPr lang="es-MX" smtClean="0"/>
              <a:pPr/>
              <a:t>02/07/2012</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CE5B27-3097-4BE5-8E7B-147773E0ACDB}"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1ACE5B27-3097-4BE5-8E7B-147773E0ACDB}" type="slidenum">
              <a:rPr lang="es-MX" smtClean="0"/>
              <a:pPr/>
              <a:t>12</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8" name="27 Marcador de fecha"/>
          <p:cNvSpPr>
            <a:spLocks noGrp="1"/>
          </p:cNvSpPr>
          <p:nvPr>
            <p:ph type="dt" sz="half" idx="10"/>
          </p:nvPr>
        </p:nvSpPr>
        <p:spPr/>
        <p:txBody>
          <a:bodyPr/>
          <a:lstStyle>
            <a:extLst/>
          </a:lstStyle>
          <a:p>
            <a:fld id="{8BD9301E-329F-4C28-96AC-B94158A5A98F}" type="datetimeFigureOut">
              <a:rPr lang="es-MX" smtClean="0"/>
              <a:pPr/>
              <a:t>02/07/2012</a:t>
            </a:fld>
            <a:endParaRPr lang="es-MX"/>
          </a:p>
        </p:txBody>
      </p:sp>
      <p:sp>
        <p:nvSpPr>
          <p:cNvPr id="17" name="16 Marcador de pie de página"/>
          <p:cNvSpPr>
            <a:spLocks noGrp="1"/>
          </p:cNvSpPr>
          <p:nvPr>
            <p:ph type="ftr" sz="quarter" idx="11"/>
          </p:nvPr>
        </p:nvSpPr>
        <p:spPr/>
        <p:txBody>
          <a:bodyPr/>
          <a:lstStyle>
            <a:extLst/>
          </a:lstStyle>
          <a:p>
            <a:endParaRPr lang="es-MX"/>
          </a:p>
        </p:txBody>
      </p:sp>
      <p:sp>
        <p:nvSpPr>
          <p:cNvPr id="29" name="28 Marcador de número de diapositiva"/>
          <p:cNvSpPr>
            <a:spLocks noGrp="1"/>
          </p:cNvSpPr>
          <p:nvPr>
            <p:ph type="sldNum" sz="quarter" idx="12"/>
          </p:nvPr>
        </p:nvSpPr>
        <p:spPr/>
        <p:txBody>
          <a:bodyPr/>
          <a:lstStyle>
            <a:extLst/>
          </a:lstStyle>
          <a:p>
            <a:fld id="{989B9E88-8AD3-449C-99F3-81510BFE4D1D}" type="slidenum">
              <a:rPr lang="es-MX" smtClean="0"/>
              <a:pPr/>
              <a:t>‹Nº›</a:t>
            </a:fld>
            <a:endParaRPr lang="es-MX"/>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Rectángulo"/>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BD9301E-329F-4C28-96AC-B94158A5A98F}" type="datetimeFigureOut">
              <a:rPr lang="es-MX" smtClean="0"/>
              <a:pPr/>
              <a:t>02/07/2012</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989B9E88-8AD3-449C-99F3-81510BFE4D1D}"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58674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BD9301E-329F-4C28-96AC-B94158A5A98F}" type="datetimeFigureOut">
              <a:rPr lang="es-MX" smtClean="0"/>
              <a:pPr/>
              <a:t>02/07/2012</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989B9E88-8AD3-449C-99F3-81510BFE4D1D}"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BD9301E-329F-4C28-96AC-B94158A5A98F}" type="datetimeFigureOut">
              <a:rPr lang="es-MX" smtClean="0"/>
              <a:pPr/>
              <a:t>02/07/2012</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989B9E88-8AD3-449C-99F3-81510BFE4D1D}"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Forma libre"/>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arcador de texto"/>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8BD9301E-329F-4C28-96AC-B94158A5A98F}" type="datetimeFigureOut">
              <a:rPr lang="es-MX" smtClean="0"/>
              <a:pPr/>
              <a:t>02/07/2012</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989B9E88-8AD3-449C-99F3-81510BFE4D1D}" type="slidenum">
              <a:rPr lang="es-MX" smtClean="0"/>
              <a:pPr/>
              <a:t>‹Nº›</a:t>
            </a:fld>
            <a:endParaRPr lang="es-MX"/>
          </a:p>
        </p:txBody>
      </p:sp>
      <p:sp>
        <p:nvSpPr>
          <p:cNvPr id="7" name="6 Rectángulo"/>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s-ES" smtClean="0"/>
              <a:t>Haga clic para modificar el estilo de título del patrón</a:t>
            </a:r>
            <a:endParaRPr kumimoji="0" lang="en-US"/>
          </a:p>
        </p:txBody>
      </p:sp>
      <p:sp>
        <p:nvSpPr>
          <p:cNvPr id="8" name="7 Rectángulo"/>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Rectángulo"/>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8BD9301E-329F-4C28-96AC-B94158A5A98F}" type="datetimeFigureOut">
              <a:rPr lang="es-MX" smtClean="0"/>
              <a:pPr/>
              <a:t>02/07/2012</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989B9E88-8AD3-449C-99F3-81510BFE4D1D}"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504824" y="512064"/>
            <a:ext cx="7772400" cy="914400"/>
          </a:xfrm>
        </p:spPr>
        <p:txBody>
          <a:bodyPr anchor="t"/>
          <a:lstStyle>
            <a:lvl1pPr>
              <a:defRPr sz="400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8BD9301E-329F-4C28-96AC-B94158A5A98F}" type="datetimeFigureOut">
              <a:rPr lang="es-MX" smtClean="0"/>
              <a:pPr/>
              <a:t>02/07/2012</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989B9E88-8AD3-449C-99F3-81510BFE4D1D}" type="slidenum">
              <a:rPr lang="es-MX" smtClean="0"/>
              <a:pPr/>
              <a:t>‹Nº›</a:t>
            </a:fld>
            <a:endParaRPr lang="es-MX"/>
          </a:p>
        </p:txBody>
      </p:sp>
      <p:sp>
        <p:nvSpPr>
          <p:cNvPr id="16" name="15 Rectángulo"/>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Rectángulo"/>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Rectángulo"/>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Rectángulo"/>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Rectángulo"/>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8BD9301E-329F-4C28-96AC-B94158A5A98F}" type="datetimeFigureOut">
              <a:rPr lang="es-MX" smtClean="0"/>
              <a:pPr/>
              <a:t>02/07/2012</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989B9E88-8AD3-449C-99F3-81510BFE4D1D}"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8BD9301E-329F-4C28-96AC-B94158A5A98F}" type="datetimeFigureOut">
              <a:rPr lang="es-MX" smtClean="0"/>
              <a:pPr/>
              <a:t>02/07/2012</a:t>
            </a:fld>
            <a:endParaRPr lang="es-MX"/>
          </a:p>
        </p:txBody>
      </p:sp>
      <p:sp>
        <p:nvSpPr>
          <p:cNvPr id="3" name="2 Marcador de pie de página"/>
          <p:cNvSpPr>
            <a:spLocks noGrp="1"/>
          </p:cNvSpPr>
          <p:nvPr>
            <p:ph type="ftr" sz="quarter" idx="11"/>
          </p:nvPr>
        </p:nvSpPr>
        <p:spPr/>
        <p:txBody>
          <a:bodyPr/>
          <a:lstStyle>
            <a:extLst/>
          </a:lstStyle>
          <a:p>
            <a:endParaRPr lang="es-MX"/>
          </a:p>
        </p:txBody>
      </p:sp>
      <p:sp>
        <p:nvSpPr>
          <p:cNvPr id="4" name="3 Marcador de número de diapositiva"/>
          <p:cNvSpPr>
            <a:spLocks noGrp="1"/>
          </p:cNvSpPr>
          <p:nvPr>
            <p:ph type="sldNum" sz="quarter" idx="12"/>
          </p:nvPr>
        </p:nvSpPr>
        <p:spPr/>
        <p:txBody>
          <a:bodyPr/>
          <a:lstStyle>
            <a:extLst/>
          </a:lstStyle>
          <a:p>
            <a:fld id="{989B9E88-8AD3-449C-99F3-81510BFE4D1D}"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8BD9301E-329F-4C28-96AC-B94158A5A98F}" type="datetimeFigureOut">
              <a:rPr lang="es-MX" smtClean="0"/>
              <a:pPr/>
              <a:t>02/07/2012</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989B9E88-8AD3-449C-99F3-81510BFE4D1D}"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Conector recto"/>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1" y="1219200"/>
            <a:ext cx="132763" cy="128466"/>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grpSp>
        <p:nvGrpSpPr>
          <p:cNvPr id="14" name="13 Grupo"/>
          <p:cNvGrpSpPr/>
          <p:nvPr/>
        </p:nvGrpSpPr>
        <p:grpSpPr>
          <a:xfrm rot="5400000">
            <a:off x="8666981" y="1371600"/>
            <a:ext cx="132763" cy="128466"/>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88" y="1474763"/>
            <a:ext cx="132763" cy="128466"/>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499"/>
            <a:ext cx="2133600" cy="365125"/>
          </a:xfrm>
        </p:spPr>
        <p:txBody>
          <a:bodyPr/>
          <a:lstStyle>
            <a:extLst/>
          </a:lstStyle>
          <a:p>
            <a:fld id="{8BD9301E-329F-4C28-96AC-B94158A5A98F}" type="datetimeFigureOut">
              <a:rPr lang="es-MX" smtClean="0"/>
              <a:pPr/>
              <a:t>02/07/2012</a:t>
            </a:fld>
            <a:endParaRPr lang="es-MX"/>
          </a:p>
        </p:txBody>
      </p:sp>
      <p:sp>
        <p:nvSpPr>
          <p:cNvPr id="6" name="5 Marcador de pie de página"/>
          <p:cNvSpPr>
            <a:spLocks noGrp="1"/>
          </p:cNvSpPr>
          <p:nvPr>
            <p:ph type="ftr" sz="quarter" idx="11"/>
          </p:nvPr>
        </p:nvSpPr>
        <p:spPr>
          <a:xfrm>
            <a:off x="914400" y="55499"/>
            <a:ext cx="5562600" cy="365125"/>
          </a:xfrm>
        </p:spPr>
        <p:txBody>
          <a:bodyPr/>
          <a:lstStyle>
            <a:extLst/>
          </a:lstStyle>
          <a:p>
            <a:endParaRPr lang="es-MX"/>
          </a:p>
        </p:txBody>
      </p:sp>
      <p:sp>
        <p:nvSpPr>
          <p:cNvPr id="7" name="6 Marcador de número de diapositiva"/>
          <p:cNvSpPr>
            <a:spLocks noGrp="1"/>
          </p:cNvSpPr>
          <p:nvPr>
            <p:ph type="sldNum" sz="quarter" idx="12"/>
          </p:nvPr>
        </p:nvSpPr>
        <p:spPr>
          <a:xfrm>
            <a:off x="8610600" y="55499"/>
            <a:ext cx="457200" cy="365125"/>
          </a:xfrm>
        </p:spPr>
        <p:txBody>
          <a:bodyPr/>
          <a:lstStyle>
            <a:extLst/>
          </a:lstStyle>
          <a:p>
            <a:fld id="{989B9E88-8AD3-449C-99F3-81510BFE4D1D}"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Marcador de título"/>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8BD9301E-329F-4C28-96AC-B94158A5A98F}" type="datetimeFigureOut">
              <a:rPr lang="es-MX" smtClean="0"/>
              <a:pPr/>
              <a:t>02/07/2012</a:t>
            </a:fld>
            <a:endParaRPr lang="es-MX"/>
          </a:p>
        </p:txBody>
      </p:sp>
      <p:sp>
        <p:nvSpPr>
          <p:cNvPr id="3" name="2 Marcador de pie de página"/>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s-MX"/>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989B9E88-8AD3-449C-99F3-81510BFE4D1D}" type="slidenum">
              <a:rPr lang="es-MX" smtClean="0"/>
              <a:pPr/>
              <a:t>‹Nº›</a:t>
            </a:fld>
            <a:endParaRPr lang="es-MX"/>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99592" y="4221088"/>
            <a:ext cx="7772400" cy="1728192"/>
          </a:xfrm>
        </p:spPr>
        <p:txBody>
          <a:bodyPr/>
          <a:lstStyle/>
          <a:p>
            <a:r>
              <a:rPr lang="es-MX" sz="5400" dirty="0" smtClean="0"/>
              <a:t>Balanza comercial y balanza de pagos</a:t>
            </a:r>
            <a:endParaRPr lang="es-MX" sz="5400" dirty="0"/>
          </a:p>
        </p:txBody>
      </p:sp>
      <p:pic>
        <p:nvPicPr>
          <p:cNvPr id="1028" name="Picture 4" descr="http://3.bp.blogspot.com/_QiMySShKK_4/S5c93Ed1kfI/AAAAAAAAAEg/hiSCXDKRxHE/S730/1fotohome.jpg"/>
          <p:cNvPicPr>
            <a:picLocks noChangeAspect="1" noChangeArrowheads="1"/>
          </p:cNvPicPr>
          <p:nvPr/>
        </p:nvPicPr>
        <p:blipFill>
          <a:blip r:embed="rId2" cstate="print"/>
          <a:srcRect/>
          <a:stretch>
            <a:fillRect/>
          </a:stretch>
        </p:blipFill>
        <p:spPr bwMode="auto">
          <a:xfrm>
            <a:off x="971600" y="285728"/>
            <a:ext cx="7344816" cy="3930482"/>
          </a:xfrm>
          <a:prstGeom prst="rect">
            <a:avLst/>
          </a:prstGeom>
          <a:noFill/>
        </p:spPr>
      </p:pic>
      <p:sp>
        <p:nvSpPr>
          <p:cNvPr id="4" name="3 Rectángulo"/>
          <p:cNvSpPr/>
          <p:nvPr/>
        </p:nvSpPr>
        <p:spPr>
          <a:xfrm>
            <a:off x="2411760" y="6165304"/>
            <a:ext cx="6732240" cy="692696"/>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s-SV" sz="2800" dirty="0" smtClean="0">
                <a:solidFill>
                  <a:schemeClr val="tx2">
                    <a:lumMod val="10000"/>
                  </a:schemeClr>
                </a:solidFill>
              </a:rPr>
              <a:t>Lic. Pedro Arnoldo Aguirre Nativí</a:t>
            </a:r>
            <a:endParaRPr lang="es-SV" sz="2800" dirty="0">
              <a:solidFill>
                <a:schemeClr val="tx2">
                  <a:lumMod val="1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67544" y="571480"/>
          <a:ext cx="8376394" cy="6000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agrama"/>
          <p:cNvGraphicFramePr/>
          <p:nvPr/>
        </p:nvGraphicFramePr>
        <p:xfrm>
          <a:off x="500034" y="285728"/>
          <a:ext cx="8143932" cy="64294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2800" dirty="0" smtClean="0"/>
              <a:t>Tarea:: deberá buscar las sig. Definiciones relacionadas con el área financiera:</a:t>
            </a:r>
            <a:endParaRPr lang="es-MX" sz="2800" dirty="0"/>
          </a:p>
        </p:txBody>
      </p:sp>
      <p:sp>
        <p:nvSpPr>
          <p:cNvPr id="3" name="2 Marcador de contenido"/>
          <p:cNvSpPr>
            <a:spLocks noGrp="1"/>
          </p:cNvSpPr>
          <p:nvPr>
            <p:ph sz="half" idx="1"/>
          </p:nvPr>
        </p:nvSpPr>
        <p:spPr/>
        <p:txBody>
          <a:bodyPr>
            <a:normAutofit/>
          </a:bodyPr>
          <a:lstStyle/>
          <a:p>
            <a:r>
              <a:rPr lang="es-MX" sz="1800" dirty="0" smtClean="0">
                <a:solidFill>
                  <a:srgbClr val="FFC000"/>
                </a:solidFill>
              </a:rPr>
              <a:t>VENTAS Y COSTO DE VENTAS</a:t>
            </a:r>
          </a:p>
          <a:p>
            <a:r>
              <a:rPr lang="es-MX" sz="1800" dirty="0" smtClean="0">
                <a:solidFill>
                  <a:srgbClr val="FFC000"/>
                </a:solidFill>
              </a:rPr>
              <a:t>FLUJO DE EFECTIVO</a:t>
            </a:r>
          </a:p>
          <a:p>
            <a:r>
              <a:rPr lang="es-MX" sz="1800" dirty="0" smtClean="0">
                <a:solidFill>
                  <a:srgbClr val="FFC000"/>
                </a:solidFill>
              </a:rPr>
              <a:t>ESTADO DE RESULTADOS</a:t>
            </a:r>
          </a:p>
          <a:p>
            <a:r>
              <a:rPr lang="es-MX" sz="1800" dirty="0" smtClean="0">
                <a:solidFill>
                  <a:srgbClr val="FFC000"/>
                </a:solidFill>
              </a:rPr>
              <a:t>CUENTAS  “T”</a:t>
            </a:r>
          </a:p>
          <a:p>
            <a:r>
              <a:rPr lang="es-MX" sz="1800" dirty="0" smtClean="0">
                <a:solidFill>
                  <a:srgbClr val="FFC000"/>
                </a:solidFill>
              </a:rPr>
              <a:t>RE-EXPRESION DE ESTADOS FINANCIEROS</a:t>
            </a:r>
          </a:p>
          <a:p>
            <a:r>
              <a:rPr lang="es-MX" sz="1800" dirty="0" smtClean="0">
                <a:solidFill>
                  <a:srgbClr val="FFC000"/>
                </a:solidFill>
              </a:rPr>
              <a:t>BALANCE GENERAL O ESTADO DE SITUACIÓN FINANCIERA</a:t>
            </a:r>
          </a:p>
          <a:p>
            <a:endParaRPr lang="es-MX" sz="1800" dirty="0" smtClean="0"/>
          </a:p>
          <a:p>
            <a:endParaRPr lang="es-MX" sz="1800" dirty="0"/>
          </a:p>
        </p:txBody>
      </p:sp>
      <p:sp>
        <p:nvSpPr>
          <p:cNvPr id="4" name="3 Marcador de contenido"/>
          <p:cNvSpPr>
            <a:spLocks noGrp="1"/>
          </p:cNvSpPr>
          <p:nvPr>
            <p:ph sz="half" idx="2"/>
          </p:nvPr>
        </p:nvSpPr>
        <p:spPr>
          <a:xfrm>
            <a:off x="4655344" y="1770501"/>
            <a:ext cx="4038600" cy="3087259"/>
          </a:xfrm>
        </p:spPr>
        <p:txBody>
          <a:bodyPr>
            <a:normAutofit/>
          </a:bodyPr>
          <a:lstStyle/>
          <a:p>
            <a:r>
              <a:rPr lang="es-MX" sz="1600" dirty="0" smtClean="0">
                <a:solidFill>
                  <a:srgbClr val="FF0000"/>
                </a:solidFill>
                <a:effectLst>
                  <a:outerShdw blurRad="38100" dist="38100" dir="2700000" algn="tl">
                    <a:srgbClr val="000000">
                      <a:alpha val="43137"/>
                    </a:srgbClr>
                  </a:outerShdw>
                </a:effectLst>
              </a:rPr>
              <a:t>DESPUES DE ANOTARLAS DEBERÁ RELACIONAR DICHOS CONCEPTOS CON LOS INDICADORES MACROECONOMICOS:</a:t>
            </a:r>
          </a:p>
          <a:p>
            <a:pPr algn="just">
              <a:buFont typeface="+mj-lt"/>
              <a:buAutoNum type="arabicPeriod"/>
            </a:pPr>
            <a:r>
              <a:rPr lang="es-MX" sz="1800" dirty="0" smtClean="0">
                <a:solidFill>
                  <a:schemeClr val="accent1"/>
                </a:solidFill>
              </a:rPr>
              <a:t>PIB</a:t>
            </a:r>
          </a:p>
          <a:p>
            <a:pPr algn="just">
              <a:buFont typeface="+mj-lt"/>
              <a:buAutoNum type="arabicPeriod"/>
            </a:pPr>
            <a:r>
              <a:rPr lang="es-MX" sz="1800" dirty="0" smtClean="0">
                <a:solidFill>
                  <a:schemeClr val="accent1"/>
                </a:solidFill>
              </a:rPr>
              <a:t>BALANZA COMERCIAL</a:t>
            </a:r>
          </a:p>
          <a:p>
            <a:pPr algn="just">
              <a:buFont typeface="+mj-lt"/>
              <a:buAutoNum type="arabicPeriod"/>
            </a:pPr>
            <a:r>
              <a:rPr lang="es-MX" sz="1800" dirty="0" smtClean="0">
                <a:solidFill>
                  <a:schemeClr val="accent1"/>
                </a:solidFill>
              </a:rPr>
              <a:t>INDICE DE PRECIOS AL CONSUMIDOR</a:t>
            </a:r>
          </a:p>
          <a:p>
            <a:pPr algn="just">
              <a:buFont typeface="+mj-lt"/>
              <a:buAutoNum type="arabicPeriod"/>
            </a:pPr>
            <a:r>
              <a:rPr lang="es-MX" sz="1800" dirty="0" smtClean="0">
                <a:solidFill>
                  <a:schemeClr val="accent1"/>
                </a:solidFill>
              </a:rPr>
              <a:t>BALANZA DE PAGOS</a:t>
            </a:r>
          </a:p>
          <a:p>
            <a:pPr algn="just"/>
            <a:endParaRPr lang="es-MX" sz="1800" dirty="0"/>
          </a:p>
        </p:txBody>
      </p:sp>
      <p:sp>
        <p:nvSpPr>
          <p:cNvPr id="5" name="4 CuadroTexto"/>
          <p:cNvSpPr txBox="1"/>
          <p:nvPr/>
        </p:nvSpPr>
        <p:spPr>
          <a:xfrm>
            <a:off x="1428728" y="5143512"/>
            <a:ext cx="6715172" cy="1077218"/>
          </a:xfrm>
          <a:prstGeom prst="rect">
            <a:avLst/>
          </a:prstGeom>
          <a:noFill/>
        </p:spPr>
        <p:txBody>
          <a:bodyPr wrap="square" rtlCol="0">
            <a:spAutoFit/>
          </a:bodyPr>
          <a:lstStyle/>
          <a:p>
            <a:pPr algn="just"/>
            <a:r>
              <a:rPr lang="es-MX" sz="1600" dirty="0" smtClean="0"/>
              <a:t>DEBERÁ BUSCAR LA INFORMACIÓN EN LAS SIGUIENTES OPCIONES: LIBROS DE FINANZAS, LIBROS DE CONTABILIDAD FINANCIERA, INTERNET  Y  DEBERA INDICAR CON QUE CONCEPTO PIENSA QUE SE RELACIONA (COLUMNA DERECHA)</a:t>
            </a:r>
            <a:endParaRPr lang="es-MX"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Introducción</a:t>
            </a:r>
            <a:endParaRPr lang="es-MX" dirty="0"/>
          </a:p>
        </p:txBody>
      </p:sp>
      <p:sp>
        <p:nvSpPr>
          <p:cNvPr id="3" name="2 Marcador de contenido"/>
          <p:cNvSpPr>
            <a:spLocks noGrp="1"/>
          </p:cNvSpPr>
          <p:nvPr>
            <p:ph idx="1"/>
          </p:nvPr>
        </p:nvSpPr>
        <p:spPr/>
        <p:txBody>
          <a:bodyPr/>
          <a:lstStyle/>
          <a:p>
            <a:pPr algn="ctr">
              <a:buNone/>
            </a:pPr>
            <a:r>
              <a:rPr lang="es-MX" b="1" u="sng" dirty="0" smtClean="0"/>
              <a:t>LAS EXPORTACIONES</a:t>
            </a:r>
            <a:endParaRPr lang="es-MX" dirty="0" smtClean="0"/>
          </a:p>
          <a:p>
            <a:r>
              <a:rPr lang="es-MX" dirty="0" smtClean="0"/>
              <a:t>Comercio exterior.</a:t>
            </a:r>
          </a:p>
          <a:p>
            <a:r>
              <a:rPr lang="es-MX" dirty="0"/>
              <a:t>¿</a:t>
            </a:r>
            <a:r>
              <a:rPr lang="es-MX" dirty="0" smtClean="0"/>
              <a:t>Porque Exporta un país?</a:t>
            </a:r>
          </a:p>
          <a:p>
            <a:r>
              <a:rPr lang="es-MX" dirty="0" smtClean="0"/>
              <a:t>¿De qué depende el volumen y el crecimiento las exportaciones?</a:t>
            </a:r>
          </a:p>
          <a:p>
            <a:pPr algn="ctr">
              <a:buNone/>
            </a:pPr>
            <a:r>
              <a:rPr lang="es-MX" b="1" u="sng" dirty="0" smtClean="0"/>
              <a:t> </a:t>
            </a:r>
          </a:p>
          <a:p>
            <a:endParaRPr lang="es-MX" dirty="0" smtClean="0"/>
          </a:p>
          <a:p>
            <a:endParaRPr lang="es-MX"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1130986"/>
          </a:xfrm>
        </p:spPr>
        <p:txBody>
          <a:bodyPr/>
          <a:lstStyle/>
          <a:p>
            <a:r>
              <a:rPr lang="es-MX" sz="3600" dirty="0" smtClean="0"/>
              <a:t>LOS MERCADOS SON LAS RESPUESTAS A ELLO.</a:t>
            </a:r>
            <a:br>
              <a:rPr lang="es-MX" sz="3600" dirty="0" smtClean="0"/>
            </a:br>
            <a:endParaRPr lang="es-MX" sz="3600" dirty="0"/>
          </a:p>
        </p:txBody>
      </p:sp>
      <p:sp>
        <p:nvSpPr>
          <p:cNvPr id="3" name="2 Marcador de contenido"/>
          <p:cNvSpPr>
            <a:spLocks noGrp="1"/>
          </p:cNvSpPr>
          <p:nvPr>
            <p:ph idx="1"/>
          </p:nvPr>
        </p:nvSpPr>
        <p:spPr>
          <a:xfrm>
            <a:off x="914400" y="1783560"/>
            <a:ext cx="7772400" cy="2002630"/>
          </a:xfrm>
        </p:spPr>
        <p:txBody>
          <a:bodyPr>
            <a:normAutofit/>
          </a:bodyPr>
          <a:lstStyle/>
          <a:p>
            <a:pPr algn="just"/>
            <a:r>
              <a:rPr lang="es-MX" dirty="0" smtClean="0"/>
              <a:t>PARA PODER VENDER UN BIEN REQUERIMOS QUE HAYA ALGUIEN QUE QUIERA COMPRAR!</a:t>
            </a:r>
          </a:p>
          <a:p>
            <a:pPr>
              <a:buNone/>
            </a:pPr>
            <a:endParaRPr lang="es-MX" dirty="0"/>
          </a:p>
        </p:txBody>
      </p:sp>
      <p:pic>
        <p:nvPicPr>
          <p:cNvPr id="35843" name="Picture 3" descr="http://1.bp.blogspot.com/_ElAVCS-v8Sc/R44lHRATFRI/AAAAAAAAA48/rpSC2wm6VVA/s320/aguacate-~-1574r-020080.jpg"/>
          <p:cNvPicPr>
            <a:picLocks noChangeAspect="1" noChangeArrowheads="1"/>
          </p:cNvPicPr>
          <p:nvPr/>
        </p:nvPicPr>
        <p:blipFill>
          <a:blip r:embed="rId2" cstate="print"/>
          <a:srcRect/>
          <a:stretch>
            <a:fillRect/>
          </a:stretch>
        </p:blipFill>
        <p:spPr bwMode="auto">
          <a:xfrm>
            <a:off x="2428860" y="4357694"/>
            <a:ext cx="1785950" cy="1785950"/>
          </a:xfrm>
          <a:prstGeom prst="rect">
            <a:avLst/>
          </a:prstGeom>
          <a:noFill/>
        </p:spPr>
      </p:pic>
      <p:pic>
        <p:nvPicPr>
          <p:cNvPr id="35844" name="Picture 4"/>
          <p:cNvPicPr>
            <a:picLocks noChangeAspect="1" noChangeArrowheads="1"/>
          </p:cNvPicPr>
          <p:nvPr/>
        </p:nvPicPr>
        <p:blipFill>
          <a:blip r:embed="rId3" cstate="print"/>
          <a:srcRect/>
          <a:stretch>
            <a:fillRect/>
          </a:stretch>
        </p:blipFill>
        <p:spPr bwMode="auto">
          <a:xfrm>
            <a:off x="798814" y="4357695"/>
            <a:ext cx="1630034" cy="17859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MERCADO:</a:t>
            </a:r>
            <a:endParaRPr lang="es-MX" dirty="0"/>
          </a:p>
        </p:txBody>
      </p:sp>
      <p:pic>
        <p:nvPicPr>
          <p:cNvPr id="41986" name="Picture 2"/>
          <p:cNvPicPr>
            <a:picLocks noGrp="1" noChangeAspect="1" noChangeArrowheads="1"/>
          </p:cNvPicPr>
          <p:nvPr>
            <p:ph idx="1"/>
          </p:nvPr>
        </p:nvPicPr>
        <p:blipFill>
          <a:blip r:embed="rId2" cstate="print"/>
          <a:srcRect/>
          <a:stretch>
            <a:fillRect/>
          </a:stretch>
        </p:blipFill>
        <p:spPr bwMode="auto">
          <a:xfrm>
            <a:off x="4857752" y="357166"/>
            <a:ext cx="3557482" cy="299844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2"/>
          <p:cNvPicPr>
            <a:picLocks noChangeAspect="1" noChangeArrowheads="1"/>
          </p:cNvPicPr>
          <p:nvPr/>
        </p:nvPicPr>
        <p:blipFill>
          <a:blip r:embed="rId3" cstate="print"/>
          <a:srcRect/>
          <a:stretch>
            <a:fillRect/>
          </a:stretch>
        </p:blipFill>
        <p:spPr bwMode="auto">
          <a:xfrm>
            <a:off x="500034" y="4286256"/>
            <a:ext cx="3261812" cy="214314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cxnSp>
        <p:nvCxnSpPr>
          <p:cNvPr id="7" name="6 Conector curvado"/>
          <p:cNvCxnSpPr/>
          <p:nvPr/>
        </p:nvCxnSpPr>
        <p:spPr>
          <a:xfrm flipV="1">
            <a:off x="1071538" y="2143116"/>
            <a:ext cx="4643470" cy="3429024"/>
          </a:xfrm>
          <a:prstGeom prst="curvedConnector3">
            <a:avLst>
              <a:gd name="adj1" fmla="val 56491"/>
            </a:avLst>
          </a:prstGeom>
          <a:ln w="635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3200" dirty="0" smtClean="0"/>
              <a:t>AUNQUE HAY OTROS PRODUCTORES QUE EXPORTAN EN EL MERCADO!</a:t>
            </a:r>
            <a:endParaRPr lang="es-MX" sz="3200" dirty="0"/>
          </a:p>
        </p:txBody>
      </p:sp>
      <p:pic>
        <p:nvPicPr>
          <p:cNvPr id="40962" name="Picture 2"/>
          <p:cNvPicPr>
            <a:picLocks noGrp="1" noChangeAspect="1" noChangeArrowheads="1"/>
          </p:cNvPicPr>
          <p:nvPr>
            <p:ph idx="1"/>
          </p:nvPr>
        </p:nvPicPr>
        <p:blipFill>
          <a:blip r:embed="rId2" cstate="print"/>
          <a:srcRect/>
          <a:stretch>
            <a:fillRect/>
          </a:stretch>
        </p:blipFill>
        <p:spPr bwMode="auto">
          <a:xfrm>
            <a:off x="1071538" y="2143116"/>
            <a:ext cx="4457810" cy="2928958"/>
          </a:xfrm>
          <a:prstGeom prst="rect">
            <a:avLst/>
          </a:prstGeom>
          <a:noFill/>
          <a:ln w="9525">
            <a:noFill/>
            <a:miter lim="800000"/>
            <a:headEnd/>
            <a:tailEnd/>
          </a:ln>
          <a:effectLst/>
        </p:spPr>
      </p:pic>
      <p:sp>
        <p:nvSpPr>
          <p:cNvPr id="5" name="4 Elipse"/>
          <p:cNvSpPr/>
          <p:nvPr/>
        </p:nvSpPr>
        <p:spPr>
          <a:xfrm>
            <a:off x="2928926" y="3500438"/>
            <a:ext cx="428628" cy="285752"/>
          </a:xfrm>
          <a:prstGeom prst="ellipse">
            <a:avLst/>
          </a:prstGeom>
          <a:solidFill>
            <a:schemeClr val="accent1">
              <a:alpha val="3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Elipse"/>
          <p:cNvSpPr/>
          <p:nvPr/>
        </p:nvSpPr>
        <p:spPr>
          <a:xfrm>
            <a:off x="2285984" y="4214818"/>
            <a:ext cx="428628" cy="357190"/>
          </a:xfrm>
          <a:prstGeom prst="ellipse">
            <a:avLst/>
          </a:prstGeom>
          <a:solidFill>
            <a:schemeClr val="accent1">
              <a:alpha val="3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Elipse"/>
          <p:cNvSpPr/>
          <p:nvPr/>
        </p:nvSpPr>
        <p:spPr>
          <a:xfrm>
            <a:off x="1857356" y="4000504"/>
            <a:ext cx="428628" cy="357190"/>
          </a:xfrm>
          <a:prstGeom prst="ellipse">
            <a:avLst/>
          </a:prstGeom>
          <a:solidFill>
            <a:schemeClr val="accent1">
              <a:alpha val="3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Elipse"/>
          <p:cNvSpPr/>
          <p:nvPr/>
        </p:nvSpPr>
        <p:spPr>
          <a:xfrm>
            <a:off x="4643438" y="3571876"/>
            <a:ext cx="428628" cy="357190"/>
          </a:xfrm>
          <a:prstGeom prst="ellipse">
            <a:avLst/>
          </a:prstGeom>
          <a:solidFill>
            <a:schemeClr val="accent1">
              <a:alpha val="3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CuadroTexto"/>
          <p:cNvSpPr txBox="1"/>
          <p:nvPr/>
        </p:nvSpPr>
        <p:spPr>
          <a:xfrm>
            <a:off x="5857884" y="2143116"/>
            <a:ext cx="2928958" cy="3139321"/>
          </a:xfrm>
          <a:prstGeom prst="rect">
            <a:avLst/>
          </a:prstGeom>
          <a:noFill/>
        </p:spPr>
        <p:txBody>
          <a:bodyPr wrap="square" rtlCol="0">
            <a:spAutoFit/>
          </a:bodyPr>
          <a:lstStyle/>
          <a:p>
            <a:pPr algn="just"/>
            <a:r>
              <a:rPr lang="es-MX" sz="2000" dirty="0" smtClean="0"/>
              <a:t>MIENTRAS MAS RICOS SEAN LOS PAISES QUE IMPORTEN ESTOS BIENES, MAS PODRAN COMPRAR.</a:t>
            </a:r>
          </a:p>
          <a:p>
            <a:pPr algn="just"/>
            <a:r>
              <a:rPr lang="es-MX" sz="2000" dirty="0" smtClean="0"/>
              <a:t>CON LO QUE CRECERÍAN LAS EXPORTACIONES, PÉRO NO SOMOS UNICOS PRODUCTORES.</a:t>
            </a:r>
          </a:p>
          <a:p>
            <a:pPr algn="just"/>
            <a:endParaRPr lang="es-MX" dirty="0"/>
          </a:p>
        </p:txBody>
      </p:sp>
      <p:sp>
        <p:nvSpPr>
          <p:cNvPr id="10" name="9 CuadroTexto"/>
          <p:cNvSpPr txBox="1"/>
          <p:nvPr/>
        </p:nvSpPr>
        <p:spPr>
          <a:xfrm>
            <a:off x="611560" y="5517232"/>
            <a:ext cx="8280920" cy="1015663"/>
          </a:xfrm>
          <a:prstGeom prst="rect">
            <a:avLst/>
          </a:prstGeom>
          <a:noFill/>
        </p:spPr>
        <p:txBody>
          <a:bodyPr wrap="square" rtlCol="0">
            <a:spAutoFit/>
          </a:bodyPr>
          <a:lstStyle/>
          <a:p>
            <a:r>
              <a:rPr lang="es-MX" sz="2000" dirty="0" smtClean="0"/>
              <a:t>SI EL PRECIO DE LAS EXPORTACIONES DE NUESTROS BIENES ES DEMASIADO ALTO, NO VENDEREMOS MUCHO, EXISTE UN FACTOR QUE AFECTA DIRECTAMENTE: </a:t>
            </a:r>
            <a:r>
              <a:rPr lang="es-MX" sz="2000" b="1" dirty="0" smtClean="0"/>
              <a:t>EL TIPO DE CAMBIO.</a:t>
            </a:r>
            <a:endParaRPr lang="es-MX" sz="20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CONSIDERACIONES DEL TIPO DE CAMBIO.</a:t>
            </a:r>
            <a:endParaRPr lang="es-MX" dirty="0"/>
          </a:p>
        </p:txBody>
      </p:sp>
      <p:sp>
        <p:nvSpPr>
          <p:cNvPr id="3" name="2 Marcador de contenido"/>
          <p:cNvSpPr>
            <a:spLocks noGrp="1"/>
          </p:cNvSpPr>
          <p:nvPr>
            <p:ph idx="1"/>
          </p:nvPr>
        </p:nvSpPr>
        <p:spPr/>
        <p:txBody>
          <a:bodyPr>
            <a:normAutofit fontScale="77500" lnSpcReduction="20000"/>
          </a:bodyPr>
          <a:lstStyle/>
          <a:p>
            <a:pPr algn="just"/>
            <a:r>
              <a:rPr lang="es-MX" dirty="0" smtClean="0"/>
              <a:t>EL TIPO DE CAMBIO ES AJENO A LO QUE COSTÓ PRODUCIR LOS BIENES!</a:t>
            </a:r>
          </a:p>
          <a:p>
            <a:pPr algn="just"/>
            <a:r>
              <a:rPr lang="es-MX" dirty="0" smtClean="0"/>
              <a:t>PERO ESTARA RELACIONADO CON LA CANTIDAD DE COMPRA DE DICHOS  BIENES O SEA CUANTOS BIENES SE PUEDE ADQUIRIR CON UNA MONEDA EXTRANJERA EN RELACION AL PRECIO ESTABLECIDO EN MONEDA DE UN  PAIS .</a:t>
            </a:r>
          </a:p>
          <a:p>
            <a:pPr algn="just"/>
            <a:r>
              <a:rPr lang="es-MX" dirty="0" smtClean="0"/>
              <a:t>ESO HARA LA DIFERENCIA PARA QUIENES COMPRAN Y VENDEN.</a:t>
            </a:r>
          </a:p>
          <a:p>
            <a:pPr algn="just"/>
            <a:r>
              <a:rPr lang="es-MX" dirty="0" smtClean="0"/>
              <a:t>SI HAY </a:t>
            </a:r>
            <a:r>
              <a:rPr lang="es-MX" dirty="0" smtClean="0">
                <a:solidFill>
                  <a:srgbClr val="FFC000"/>
                </a:solidFill>
              </a:rPr>
              <a:t>RECESION</a:t>
            </a:r>
            <a:r>
              <a:rPr lang="es-MX" dirty="0" smtClean="0"/>
              <a:t> EN EL MUNDO, ESTE NO SALE A COMPRAR MUCHO, SE VUELVE CAUTELOSO, O SI NUESTRA MONEDA SE </a:t>
            </a:r>
            <a:r>
              <a:rPr lang="es-MX" dirty="0" smtClean="0">
                <a:solidFill>
                  <a:srgbClr val="FFC000"/>
                </a:solidFill>
              </a:rPr>
              <a:t>REVALUA </a:t>
            </a:r>
            <a:r>
              <a:rPr lang="es-MX" dirty="0" smtClean="0"/>
              <a:t>O FORTALECE ESTO ES:  SI POR CADA DÓLAR CORRESPONDE MENOS MONEDA LOCAL!</a:t>
            </a:r>
          </a:p>
          <a:p>
            <a:pPr algn="just">
              <a:buNone/>
            </a:pPr>
            <a:endParaRPr lang="es-MX"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LAS IMPORTACIONES</a:t>
            </a:r>
            <a:endParaRPr lang="es-MX" dirty="0"/>
          </a:p>
        </p:txBody>
      </p:sp>
      <p:sp>
        <p:nvSpPr>
          <p:cNvPr id="3" name="2 Marcador de contenido"/>
          <p:cNvSpPr>
            <a:spLocks noGrp="1"/>
          </p:cNvSpPr>
          <p:nvPr>
            <p:ph idx="1"/>
          </p:nvPr>
        </p:nvSpPr>
        <p:spPr/>
        <p:txBody>
          <a:bodyPr>
            <a:normAutofit fontScale="92500" lnSpcReduction="10000"/>
          </a:bodyPr>
          <a:lstStyle/>
          <a:p>
            <a:pPr algn="just"/>
            <a:r>
              <a:rPr lang="es-MX" dirty="0" smtClean="0"/>
              <a:t>DEL MISMO MODO DE QUE LAS EXPORTACIONES, LAS IMPORTACIONES DEPENDERÁN DE QUE EXISTA UN INGRESO SUFICIENTE PARA COMPRAR, SOLO QUE EN ESTE CASO EL INGRESO ES </a:t>
            </a:r>
            <a:r>
              <a:rPr lang="es-MX" dirty="0" smtClean="0"/>
              <a:t>DL PAIS LOCAL.</a:t>
            </a:r>
            <a:endParaRPr lang="es-MX" dirty="0" smtClean="0"/>
          </a:p>
          <a:p>
            <a:pPr algn="just"/>
            <a:r>
              <a:rPr lang="es-MX" dirty="0" smtClean="0"/>
              <a:t>POR LO QUE CON LO QUE CRECE EL INGRESO, TENDREMOS MAS POSIBILIDADES DE COMPRAR BIENES, TANTO NACIONALES COMO EXTRANJEROS</a:t>
            </a:r>
          </a:p>
          <a:p>
            <a:pPr algn="just"/>
            <a:r>
              <a:rPr lang="es-MX" dirty="0" smtClean="0"/>
              <a:t>POR LO MISMO LAS IMPORTACIONES CRECERAN.</a:t>
            </a:r>
          </a:p>
          <a:p>
            <a:pPr algn="just"/>
            <a:endParaRPr lang="es-MX"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3600" dirty="0" smtClean="0"/>
              <a:t>EXPORTACIONES VS. IMPORTACIONES</a:t>
            </a:r>
            <a:endParaRPr lang="es-MX" sz="3600" dirty="0"/>
          </a:p>
        </p:txBody>
      </p:sp>
      <p:sp>
        <p:nvSpPr>
          <p:cNvPr id="3" name="2 Marcador de contenido"/>
          <p:cNvSpPr>
            <a:spLocks noGrp="1"/>
          </p:cNvSpPr>
          <p:nvPr>
            <p:ph idx="1"/>
          </p:nvPr>
        </p:nvSpPr>
        <p:spPr/>
        <p:txBody>
          <a:bodyPr>
            <a:normAutofit/>
          </a:bodyPr>
          <a:lstStyle/>
          <a:p>
            <a:pPr algn="just"/>
            <a:r>
              <a:rPr lang="es-MX" sz="2800" dirty="0" smtClean="0"/>
              <a:t>LA BALANZA COMERCIAL DE UN PAIS SE CALCULA </a:t>
            </a:r>
            <a:r>
              <a:rPr lang="es-MX" sz="2800" dirty="0" smtClean="0">
                <a:solidFill>
                  <a:srgbClr val="FFC000"/>
                </a:solidFill>
              </a:rPr>
              <a:t>LAS EXPORTACIONES MENOS LAS IMPORTACIONES.</a:t>
            </a:r>
          </a:p>
          <a:p>
            <a:pPr algn="just"/>
            <a:r>
              <a:rPr lang="es-MX" sz="2800" dirty="0" smtClean="0"/>
              <a:t>CUANDO LAS EXPORTACIONES SON MAYORES QUE LAS IMPORTACIONES EXISTE </a:t>
            </a:r>
            <a:r>
              <a:rPr lang="es-MX" sz="2800" dirty="0" smtClean="0">
                <a:solidFill>
                  <a:srgbClr val="FFC000"/>
                </a:solidFill>
              </a:rPr>
              <a:t>UN SUPERAVIT O REMANENTE</a:t>
            </a:r>
            <a:r>
              <a:rPr lang="es-MX" sz="2800" dirty="0" smtClean="0"/>
              <a:t>.</a:t>
            </a:r>
          </a:p>
          <a:p>
            <a:pPr algn="just"/>
            <a:r>
              <a:rPr lang="es-MX" sz="2800" dirty="0" smtClean="0"/>
              <a:t>POR EL CONTRARIO SI HAY MAS IMPORTACIONES QUE EXPORTACIONES SE </a:t>
            </a:r>
            <a:r>
              <a:rPr lang="es-MX" sz="2800" dirty="0" smtClean="0">
                <a:solidFill>
                  <a:srgbClr val="FFC000"/>
                </a:solidFill>
              </a:rPr>
              <a:t>DICE QUE HAY UN DEFICIT</a:t>
            </a:r>
            <a:r>
              <a:rPr lang="es-MX" sz="2800" dirty="0" smtClean="0"/>
              <a:t>.</a:t>
            </a:r>
            <a:endParaRPr lang="es-MX"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0"/>
            <a:ext cx="7772400" cy="914400"/>
          </a:xfrm>
        </p:spPr>
        <p:txBody>
          <a:bodyPr/>
          <a:lstStyle/>
          <a:p>
            <a:r>
              <a:rPr lang="es-MX" dirty="0" smtClean="0"/>
              <a:t>Balanza de Pagos</a:t>
            </a:r>
            <a:endParaRPr lang="es-MX" dirty="0"/>
          </a:p>
        </p:txBody>
      </p:sp>
      <p:graphicFrame>
        <p:nvGraphicFramePr>
          <p:cNvPr id="4" name="3 Marcador de contenido"/>
          <p:cNvGraphicFramePr>
            <a:graphicFrameLocks noGrp="1"/>
          </p:cNvGraphicFramePr>
          <p:nvPr>
            <p:ph idx="1"/>
          </p:nvPr>
        </p:nvGraphicFramePr>
        <p:xfrm>
          <a:off x="395536" y="836712"/>
          <a:ext cx="8748464" cy="5519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Rectángulo"/>
          <p:cNvSpPr/>
          <p:nvPr/>
        </p:nvSpPr>
        <p:spPr>
          <a:xfrm>
            <a:off x="467544" y="4653136"/>
            <a:ext cx="4572000" cy="1938992"/>
          </a:xfrm>
          <a:prstGeom prst="rect">
            <a:avLst/>
          </a:prstGeom>
        </p:spPr>
        <p:txBody>
          <a:bodyPr>
            <a:spAutoFit/>
          </a:bodyPr>
          <a:lstStyle/>
          <a:p>
            <a:pPr algn="just"/>
            <a:r>
              <a:rPr lang="es-PE" sz="1200" b="1" dirty="0" smtClean="0">
                <a:effectLst>
                  <a:outerShdw blurRad="38100" dist="38100" dir="2700000" algn="tl">
                    <a:srgbClr val="000000">
                      <a:alpha val="43137"/>
                    </a:srgbClr>
                  </a:outerShdw>
                </a:effectLst>
              </a:rPr>
              <a:t>Cuenta de errores y omisiones</a:t>
            </a:r>
          </a:p>
          <a:p>
            <a:pPr algn="just"/>
            <a:r>
              <a:rPr lang="es-PE" sz="1200" dirty="0" smtClean="0"/>
              <a:t>La cuenta de errores y omisiones abarca lo que se conoce como el capital no determinado, </a:t>
            </a:r>
            <a:r>
              <a:rPr lang="es-PE" sz="1200" b="1" u="sng" dirty="0" smtClean="0"/>
              <a:t>es un ajuste por la discrepancia estadística de todas las demás cuentas de la balanza de pagos.</a:t>
            </a:r>
          </a:p>
          <a:p>
            <a:pPr algn="just"/>
            <a:r>
              <a:rPr lang="es-PE" sz="1200" dirty="0" smtClean="0"/>
              <a:t>El sistema de anotación de la balanza de pagos es de doble partida, es decir, cada anotación tiene su contrapartida, por lo que si la información estadística es correcta el saldo es cero, en la práctica no es así, por lo que, debido a las deficiencias en los sistemas de información, resulta necesario utilizar esta partida para corregir las diferencias.</a:t>
            </a:r>
            <a:endParaRPr lang="es-PE" sz="1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480</TotalTime>
  <Words>960</Words>
  <Application>Microsoft Office PowerPoint</Application>
  <PresentationFormat>Presentación en pantalla (4:3)</PresentationFormat>
  <Paragraphs>82</Paragraphs>
  <Slides>12</Slides>
  <Notes>1</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Metro</vt:lpstr>
      <vt:lpstr>Balanza comercial y balanza de pagos</vt:lpstr>
      <vt:lpstr>Introducción</vt:lpstr>
      <vt:lpstr>LOS MERCADOS SON LAS RESPUESTAS A ELLO. </vt:lpstr>
      <vt:lpstr>EL MERCADO:</vt:lpstr>
      <vt:lpstr>AUNQUE HAY OTROS PRODUCTORES QUE EXPORTAN EN EL MERCADO!</vt:lpstr>
      <vt:lpstr>CONSIDERACIONES DEL TIPO DE CAMBIO.</vt:lpstr>
      <vt:lpstr>LAS IMPORTACIONES</vt:lpstr>
      <vt:lpstr>EXPORTACIONES VS. IMPORTACIONES</vt:lpstr>
      <vt:lpstr>Balanza de Pagos</vt:lpstr>
      <vt:lpstr>Diapositiva 10</vt:lpstr>
      <vt:lpstr>Diapositiva 11</vt:lpstr>
      <vt:lpstr>Tarea:: deberá buscar las sig. Definiciones relacionadas con el área financiera:</vt:lpstr>
    </vt:vector>
  </TitlesOfParts>
  <Company>PRIVADA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Balanza comercial y balanza de pagos</dc:title>
  <dc:creator>RAFAEL PASTRANA</dc:creator>
  <cp:lastModifiedBy>MINED</cp:lastModifiedBy>
  <cp:revision>40</cp:revision>
  <dcterms:created xsi:type="dcterms:W3CDTF">2011-02-14T17:25:11Z</dcterms:created>
  <dcterms:modified xsi:type="dcterms:W3CDTF">2012-07-02T15:15:06Z</dcterms:modified>
</cp:coreProperties>
</file>