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7"/>
  </p:notesMasterIdLst>
  <p:sldIdLst>
    <p:sldId id="273" r:id="rId2"/>
    <p:sldId id="256" r:id="rId3"/>
    <p:sldId id="257" r:id="rId4"/>
    <p:sldId id="258" r:id="rId5"/>
    <p:sldId id="259" r:id="rId6"/>
    <p:sldId id="263" r:id="rId7"/>
    <p:sldId id="260" r:id="rId8"/>
    <p:sldId id="262" r:id="rId9"/>
    <p:sldId id="264" r:id="rId10"/>
    <p:sldId id="265" r:id="rId11"/>
    <p:sldId id="266" r:id="rId12"/>
    <p:sldId id="267" r:id="rId13"/>
    <p:sldId id="269" r:id="rId14"/>
    <p:sldId id="268" r:id="rId15"/>
    <p:sldId id="270" r:id="rId16"/>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40" d="100"/>
          <a:sy n="40" d="100"/>
        </p:scale>
        <p:origin x="-414" y="12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1" Type="http://schemas.openxmlformats.org/officeDocument/2006/relationships/image" Target="../media/image16.png"/></Relationships>
</file>

<file path=ppt/diagrams/_rels/data2.xml.rels><?xml version="1.0" encoding="UTF-8" standalone="yes"?>
<Relationships xmlns="http://schemas.openxmlformats.org/package/2006/relationships"><Relationship Id="rId1" Type="http://schemas.openxmlformats.org/officeDocument/2006/relationships/image" Target="../media/image17.png"/></Relationships>
</file>

<file path=ppt/diagrams/_rels/data3.xml.rels><?xml version="1.0" encoding="UTF-8" standalone="yes"?>
<Relationships xmlns="http://schemas.openxmlformats.org/package/2006/relationships"><Relationship Id="rId1" Type="http://schemas.openxmlformats.org/officeDocument/2006/relationships/image" Target="../media/image18.png"/></Relationships>
</file>

<file path=ppt/diagrams/_rels/data4.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61.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71.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81.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9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4DEF3D-E65C-4CA7-8ED2-A76A34E43C5F}"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DA4A6BB2-ECC6-442E-A7BF-84A33E1D2C97}">
      <dgm:prSet phldrT="[Texto]"/>
      <dgm:spPr/>
      <dgm:t>
        <a:bodyPr/>
        <a:lstStyle/>
        <a:p>
          <a:r>
            <a:rPr lang="en-US" dirty="0" smtClean="0"/>
            <a:t>COLOMBIA</a:t>
          </a:r>
          <a:endParaRPr lang="en-US" dirty="0"/>
        </a:p>
      </dgm:t>
    </dgm:pt>
    <dgm:pt modelId="{F7880E2E-7F1E-4942-BE42-A7467593286B}" type="sibTrans" cxnId="{2DA3C3E7-B1B0-4A9F-9EC3-5B9C98E13AFF}">
      <dgm:prSet/>
      <dgm:spPr>
        <a:blipFill>
          <a:blip xmlns:r="http://schemas.openxmlformats.org/officeDocument/2006/relationships" r:embed="rId1">
            <a:extLst>
              <a:ext uri="{28A0092B-C50C-407E-A947-70E740481C1C}">
                <a14:useLocalDpi xmlns="" xmlns:a14="http://schemas.microsoft.com/office/drawing/2010/main" val="0"/>
              </a:ext>
            </a:extLst>
          </a:blip>
          <a:srcRect/>
          <a:stretch>
            <a:fillRect l="-25000" r="-25000"/>
          </a:stretch>
        </a:blipFill>
      </dgm:spPr>
      <dgm:t>
        <a:bodyPr/>
        <a:lstStyle/>
        <a:p>
          <a:endParaRPr lang="en-US"/>
        </a:p>
      </dgm:t>
    </dgm:pt>
    <dgm:pt modelId="{982A1CE0-E988-485F-AA53-A2C74A1AE237}" type="parTrans" cxnId="{2DA3C3E7-B1B0-4A9F-9EC3-5B9C98E13AFF}">
      <dgm:prSet/>
      <dgm:spPr/>
      <dgm:t>
        <a:bodyPr/>
        <a:lstStyle/>
        <a:p>
          <a:endParaRPr lang="en-US"/>
        </a:p>
      </dgm:t>
    </dgm:pt>
    <dgm:pt modelId="{5B5E6E67-B0BA-4865-973B-106FD92C2ED2}" type="pres">
      <dgm:prSet presAssocID="{BA4DEF3D-E65C-4CA7-8ED2-A76A34E43C5F}" presName="Name0" presStyleCnt="0">
        <dgm:presLayoutVars>
          <dgm:chMax val="7"/>
          <dgm:chPref val="7"/>
          <dgm:dir/>
        </dgm:presLayoutVars>
      </dgm:prSet>
      <dgm:spPr/>
    </dgm:pt>
    <dgm:pt modelId="{B4EDDA50-0ED7-4194-9BC8-587C7B1677D8}" type="pres">
      <dgm:prSet presAssocID="{BA4DEF3D-E65C-4CA7-8ED2-A76A34E43C5F}" presName="Name1" presStyleCnt="0"/>
      <dgm:spPr/>
    </dgm:pt>
    <dgm:pt modelId="{DF9F1C05-23EC-4A42-857E-E16236DAAF3D}" type="pres">
      <dgm:prSet presAssocID="{F7880E2E-7F1E-4942-BE42-A7467593286B}" presName="picture_1" presStyleCnt="0"/>
      <dgm:spPr/>
    </dgm:pt>
    <dgm:pt modelId="{AD6364C5-1F09-473C-ADEC-AACF2535992F}" type="pres">
      <dgm:prSet presAssocID="{F7880E2E-7F1E-4942-BE42-A7467593286B}" presName="pictureRepeatNode" presStyleLbl="alignImgPlace1" presStyleIdx="0" presStyleCnt="1" custScaleX="121467" custScaleY="121712" custLinFactNeighborX="1429" custLinFactNeighborY="838"/>
      <dgm:spPr/>
      <dgm:t>
        <a:bodyPr/>
        <a:lstStyle/>
        <a:p>
          <a:endParaRPr lang="es-SV"/>
        </a:p>
      </dgm:t>
    </dgm:pt>
    <dgm:pt modelId="{1BB96092-C64B-4C6A-BA6F-C1393C3F3F8A}" type="pres">
      <dgm:prSet presAssocID="{DA4A6BB2-ECC6-442E-A7BF-84A33E1D2C97}" presName="text_1" presStyleLbl="node1" presStyleIdx="0" presStyleCnt="0">
        <dgm:presLayoutVars>
          <dgm:bulletEnabled val="1"/>
        </dgm:presLayoutVars>
      </dgm:prSet>
      <dgm:spPr/>
      <dgm:t>
        <a:bodyPr/>
        <a:lstStyle/>
        <a:p>
          <a:endParaRPr lang="en-US"/>
        </a:p>
      </dgm:t>
    </dgm:pt>
  </dgm:ptLst>
  <dgm:cxnLst>
    <dgm:cxn modelId="{7FE35BE1-77B1-4E52-952E-76314F09BF06}" type="presOf" srcId="{F7880E2E-7F1E-4942-BE42-A7467593286B}" destId="{AD6364C5-1F09-473C-ADEC-AACF2535992F}" srcOrd="0" destOrd="0" presId="urn:microsoft.com/office/officeart/2008/layout/CircularPictureCallout"/>
    <dgm:cxn modelId="{2DA3C3E7-B1B0-4A9F-9EC3-5B9C98E13AFF}" srcId="{BA4DEF3D-E65C-4CA7-8ED2-A76A34E43C5F}" destId="{DA4A6BB2-ECC6-442E-A7BF-84A33E1D2C97}" srcOrd="0" destOrd="0" parTransId="{982A1CE0-E988-485F-AA53-A2C74A1AE237}" sibTransId="{F7880E2E-7F1E-4942-BE42-A7467593286B}"/>
    <dgm:cxn modelId="{D6A10B1C-1D06-4F33-B58D-648E6827EB38}" type="presOf" srcId="{BA4DEF3D-E65C-4CA7-8ED2-A76A34E43C5F}" destId="{5B5E6E67-B0BA-4865-973B-106FD92C2ED2}" srcOrd="0" destOrd="0" presId="urn:microsoft.com/office/officeart/2008/layout/CircularPictureCallout"/>
    <dgm:cxn modelId="{166FE222-FC41-496F-BF78-78A8FC4B43BE}" type="presOf" srcId="{DA4A6BB2-ECC6-442E-A7BF-84A33E1D2C97}" destId="{1BB96092-C64B-4C6A-BA6F-C1393C3F3F8A}" srcOrd="0" destOrd="0" presId="urn:microsoft.com/office/officeart/2008/layout/CircularPictureCallout"/>
    <dgm:cxn modelId="{8C5B3E51-18DF-419C-B227-160BDF3A0E33}" type="presParOf" srcId="{5B5E6E67-B0BA-4865-973B-106FD92C2ED2}" destId="{B4EDDA50-0ED7-4194-9BC8-587C7B1677D8}" srcOrd="0" destOrd="0" presId="urn:microsoft.com/office/officeart/2008/layout/CircularPictureCallout"/>
    <dgm:cxn modelId="{8B5BCD04-18C4-430C-8A63-B1135C2A91DB}" type="presParOf" srcId="{B4EDDA50-0ED7-4194-9BC8-587C7B1677D8}" destId="{DF9F1C05-23EC-4A42-857E-E16236DAAF3D}" srcOrd="0" destOrd="0" presId="urn:microsoft.com/office/officeart/2008/layout/CircularPictureCallout"/>
    <dgm:cxn modelId="{E10D43EF-C2C2-4DA6-9132-BB0FCD6B1D9E}" type="presParOf" srcId="{DF9F1C05-23EC-4A42-857E-E16236DAAF3D}" destId="{AD6364C5-1F09-473C-ADEC-AACF2535992F}" srcOrd="0" destOrd="0" presId="urn:microsoft.com/office/officeart/2008/layout/CircularPictureCallout"/>
    <dgm:cxn modelId="{92A16E6C-D350-4191-8800-9802185346D9}" type="presParOf" srcId="{B4EDDA50-0ED7-4194-9BC8-587C7B1677D8}" destId="{1BB96092-C64B-4C6A-BA6F-C1393C3F3F8A}" srcOrd="1" destOrd="0" presId="urn:microsoft.com/office/officeart/2008/layout/CircularPictureCallou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6945D2-9AAD-408F-8BE1-C944E04F4629}"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00E4B0C5-52CC-4C21-9309-21880041FC4D}">
      <dgm:prSet phldrT="[Texto]"/>
      <dgm:spPr/>
      <dgm:t>
        <a:bodyPr/>
        <a:lstStyle/>
        <a:p>
          <a:r>
            <a:rPr lang="en-US" dirty="0" smtClean="0">
              <a:solidFill>
                <a:schemeClr val="bg2">
                  <a:lumMod val="10000"/>
                </a:schemeClr>
              </a:solidFill>
            </a:rPr>
            <a:t>USA</a:t>
          </a:r>
          <a:endParaRPr lang="en-US" dirty="0">
            <a:solidFill>
              <a:schemeClr val="bg2">
                <a:lumMod val="10000"/>
              </a:schemeClr>
            </a:solidFill>
          </a:endParaRPr>
        </a:p>
      </dgm:t>
    </dgm:pt>
    <dgm:pt modelId="{BFE4981B-6F5F-475D-BF72-3E795EBEBD9A}" type="parTrans" cxnId="{B4DD6A38-7F23-4337-A3EA-D45D45BD0D76}">
      <dgm:prSet/>
      <dgm:spPr/>
      <dgm:t>
        <a:bodyPr/>
        <a:lstStyle/>
        <a:p>
          <a:endParaRPr lang="en-US"/>
        </a:p>
      </dgm:t>
    </dgm:pt>
    <dgm:pt modelId="{50F5D6C1-CFE8-477D-910B-39A819959149}" type="sibTrans" cxnId="{B4DD6A38-7F23-4337-A3EA-D45D45BD0D76}">
      <dgm:prSet/>
      <dgm:spPr>
        <a:blipFill>
          <a:blip xmlns:r="http://schemas.openxmlformats.org/officeDocument/2006/relationships" r:embed="rId1">
            <a:extLst>
              <a:ext uri="{28A0092B-C50C-407E-A947-70E740481C1C}">
                <a14:useLocalDpi xmlns="" xmlns:a14="http://schemas.microsoft.com/office/drawing/2010/main" val="0"/>
              </a:ext>
            </a:extLst>
          </a:blip>
          <a:srcRect/>
          <a:stretch>
            <a:fillRect l="-33000" r="-33000"/>
          </a:stretch>
        </a:blipFill>
      </dgm:spPr>
      <dgm:t>
        <a:bodyPr/>
        <a:lstStyle/>
        <a:p>
          <a:endParaRPr lang="en-US"/>
        </a:p>
      </dgm:t>
    </dgm:pt>
    <dgm:pt modelId="{AA386D96-7AE0-4A68-BA60-204C64AF503C}" type="pres">
      <dgm:prSet presAssocID="{7B6945D2-9AAD-408F-8BE1-C944E04F4629}" presName="Name0" presStyleCnt="0">
        <dgm:presLayoutVars>
          <dgm:chMax val="7"/>
          <dgm:chPref val="7"/>
          <dgm:dir/>
        </dgm:presLayoutVars>
      </dgm:prSet>
      <dgm:spPr/>
    </dgm:pt>
    <dgm:pt modelId="{7FCFB721-65EF-439B-A603-468B6D99F66D}" type="pres">
      <dgm:prSet presAssocID="{7B6945D2-9AAD-408F-8BE1-C944E04F4629}" presName="Name1" presStyleCnt="0"/>
      <dgm:spPr/>
    </dgm:pt>
    <dgm:pt modelId="{F817DEAB-D8D9-48FE-87DB-C8B127E30613}" type="pres">
      <dgm:prSet presAssocID="{50F5D6C1-CFE8-477D-910B-39A819959149}" presName="picture_1" presStyleCnt="0"/>
      <dgm:spPr/>
    </dgm:pt>
    <dgm:pt modelId="{CB453FAD-2CF8-4392-A431-773D3AC1A57D}" type="pres">
      <dgm:prSet presAssocID="{50F5D6C1-CFE8-477D-910B-39A819959149}" presName="pictureRepeatNode" presStyleLbl="alignImgPlace1" presStyleIdx="0" presStyleCnt="1" custLinFactNeighborX="-4812" custLinFactNeighborY="-3961"/>
      <dgm:spPr/>
      <dgm:t>
        <a:bodyPr/>
        <a:lstStyle/>
        <a:p>
          <a:endParaRPr lang="es-SV"/>
        </a:p>
      </dgm:t>
    </dgm:pt>
    <dgm:pt modelId="{910F50DD-A586-4113-99AF-D091178D6424}" type="pres">
      <dgm:prSet presAssocID="{00E4B0C5-52CC-4C21-9309-21880041FC4D}" presName="text_1" presStyleLbl="node1" presStyleIdx="0" presStyleCnt="0">
        <dgm:presLayoutVars>
          <dgm:bulletEnabled val="1"/>
        </dgm:presLayoutVars>
      </dgm:prSet>
      <dgm:spPr/>
      <dgm:t>
        <a:bodyPr/>
        <a:lstStyle/>
        <a:p>
          <a:endParaRPr lang="es-SV"/>
        </a:p>
      </dgm:t>
    </dgm:pt>
  </dgm:ptLst>
  <dgm:cxnLst>
    <dgm:cxn modelId="{B4DD6A38-7F23-4337-A3EA-D45D45BD0D76}" srcId="{7B6945D2-9AAD-408F-8BE1-C944E04F4629}" destId="{00E4B0C5-52CC-4C21-9309-21880041FC4D}" srcOrd="0" destOrd="0" parTransId="{BFE4981B-6F5F-475D-BF72-3E795EBEBD9A}" sibTransId="{50F5D6C1-CFE8-477D-910B-39A819959149}"/>
    <dgm:cxn modelId="{F4032362-83FB-4982-AD1A-4F0D7D7228CE}" type="presOf" srcId="{7B6945D2-9AAD-408F-8BE1-C944E04F4629}" destId="{AA386D96-7AE0-4A68-BA60-204C64AF503C}" srcOrd="0" destOrd="0" presId="urn:microsoft.com/office/officeart/2008/layout/CircularPictureCallout"/>
    <dgm:cxn modelId="{FC5FC348-555D-44C0-8299-0F8072E93016}" type="presOf" srcId="{00E4B0C5-52CC-4C21-9309-21880041FC4D}" destId="{910F50DD-A586-4113-99AF-D091178D6424}" srcOrd="0" destOrd="0" presId="urn:microsoft.com/office/officeart/2008/layout/CircularPictureCallout"/>
    <dgm:cxn modelId="{49793207-1558-48BD-9447-698BFD9BE7ED}" type="presOf" srcId="{50F5D6C1-CFE8-477D-910B-39A819959149}" destId="{CB453FAD-2CF8-4392-A431-773D3AC1A57D}" srcOrd="0" destOrd="0" presId="urn:microsoft.com/office/officeart/2008/layout/CircularPictureCallout"/>
    <dgm:cxn modelId="{764D2F1D-EF09-40F2-BF6B-8F3CBF21EEAC}" type="presParOf" srcId="{AA386D96-7AE0-4A68-BA60-204C64AF503C}" destId="{7FCFB721-65EF-439B-A603-468B6D99F66D}" srcOrd="0" destOrd="0" presId="urn:microsoft.com/office/officeart/2008/layout/CircularPictureCallout"/>
    <dgm:cxn modelId="{A2CEF0BB-A69F-49BA-8405-63C433E110A4}" type="presParOf" srcId="{7FCFB721-65EF-439B-A603-468B6D99F66D}" destId="{F817DEAB-D8D9-48FE-87DB-C8B127E30613}" srcOrd="0" destOrd="0" presId="urn:microsoft.com/office/officeart/2008/layout/CircularPictureCallout"/>
    <dgm:cxn modelId="{DFC037AB-5753-4798-B670-F630CB72C34E}" type="presParOf" srcId="{F817DEAB-D8D9-48FE-87DB-C8B127E30613}" destId="{CB453FAD-2CF8-4392-A431-773D3AC1A57D}" srcOrd="0" destOrd="0" presId="urn:microsoft.com/office/officeart/2008/layout/CircularPictureCallout"/>
    <dgm:cxn modelId="{B959CF3F-EB4B-4503-8DBF-8637A40DA57F}" type="presParOf" srcId="{7FCFB721-65EF-439B-A603-468B6D99F66D}" destId="{910F50DD-A586-4113-99AF-D091178D6424}" srcOrd="1" destOrd="0" presId="urn:microsoft.com/office/officeart/2008/layout/CircularPictureCallout"/>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5788F9-EDE6-4A0E-894D-D725635D3CDC}"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EDC30AFF-AE3C-4A53-8F40-B6CEF8FF180D}">
      <dgm:prSet phldrT="[Texto]"/>
      <dgm:spPr/>
      <dgm:t>
        <a:bodyPr/>
        <a:lstStyle/>
        <a:p>
          <a:r>
            <a:rPr lang="en-US" dirty="0" smtClean="0"/>
            <a:t>CHILE</a:t>
          </a:r>
          <a:endParaRPr lang="en-US" dirty="0"/>
        </a:p>
      </dgm:t>
    </dgm:pt>
    <dgm:pt modelId="{E8483B5A-FC54-4C44-AD25-2DC1A7038B48}" type="parTrans" cxnId="{FB305921-91BB-4B3D-8AE1-39D31C3842A6}">
      <dgm:prSet/>
      <dgm:spPr/>
      <dgm:t>
        <a:bodyPr/>
        <a:lstStyle/>
        <a:p>
          <a:endParaRPr lang="en-US"/>
        </a:p>
      </dgm:t>
    </dgm:pt>
    <dgm:pt modelId="{ADB01FB6-4001-4C22-8502-9E756F51B0D8}" type="sibTrans" cxnId="{FB305921-91BB-4B3D-8AE1-39D31C3842A6}">
      <dgm:prSet/>
      <dgm:spPr>
        <a:blipFill>
          <a:blip xmlns:r="http://schemas.openxmlformats.org/officeDocument/2006/relationships" r:embed="rId1">
            <a:extLst>
              <a:ext uri="{28A0092B-C50C-407E-A947-70E740481C1C}">
                <a14:useLocalDpi xmlns="" xmlns:a14="http://schemas.microsoft.com/office/drawing/2010/main" val="0"/>
              </a:ext>
            </a:extLst>
          </a:blip>
          <a:srcRect/>
          <a:stretch>
            <a:fillRect l="-25000" r="-25000"/>
          </a:stretch>
        </a:blipFill>
      </dgm:spPr>
      <dgm:t>
        <a:bodyPr/>
        <a:lstStyle/>
        <a:p>
          <a:endParaRPr lang="en-US"/>
        </a:p>
      </dgm:t>
    </dgm:pt>
    <dgm:pt modelId="{8F4DD812-9556-4DE3-B263-964FD989AB7F}" type="pres">
      <dgm:prSet presAssocID="{D85788F9-EDE6-4A0E-894D-D725635D3CDC}" presName="Name0" presStyleCnt="0">
        <dgm:presLayoutVars>
          <dgm:chMax val="7"/>
          <dgm:chPref val="7"/>
          <dgm:dir/>
        </dgm:presLayoutVars>
      </dgm:prSet>
      <dgm:spPr/>
    </dgm:pt>
    <dgm:pt modelId="{21B8E567-6758-4EC2-817C-65034AED051E}" type="pres">
      <dgm:prSet presAssocID="{D85788F9-EDE6-4A0E-894D-D725635D3CDC}" presName="Name1" presStyleCnt="0"/>
      <dgm:spPr/>
    </dgm:pt>
    <dgm:pt modelId="{93507CE7-893C-43A1-B849-D85E63AEF70D}" type="pres">
      <dgm:prSet presAssocID="{ADB01FB6-4001-4C22-8502-9E756F51B0D8}" presName="picture_1" presStyleCnt="0"/>
      <dgm:spPr/>
    </dgm:pt>
    <dgm:pt modelId="{10EA37D7-E9DC-47E1-A1C0-FC9F2D795150}" type="pres">
      <dgm:prSet presAssocID="{ADB01FB6-4001-4C22-8502-9E756F51B0D8}" presName="pictureRepeatNode" presStyleLbl="alignImgPlace1" presStyleIdx="0" presStyleCnt="1" custScaleX="130446" custScaleY="101882" custLinFactNeighborX="-517" custLinFactNeighborY="-5549"/>
      <dgm:spPr/>
      <dgm:t>
        <a:bodyPr/>
        <a:lstStyle/>
        <a:p>
          <a:endParaRPr lang="es-SV"/>
        </a:p>
      </dgm:t>
    </dgm:pt>
    <dgm:pt modelId="{A50282BC-CFDE-479E-AB11-A6702194F749}" type="pres">
      <dgm:prSet presAssocID="{EDC30AFF-AE3C-4A53-8F40-B6CEF8FF180D}" presName="text_1" presStyleLbl="node1" presStyleIdx="0" presStyleCnt="0">
        <dgm:presLayoutVars>
          <dgm:bulletEnabled val="1"/>
        </dgm:presLayoutVars>
      </dgm:prSet>
      <dgm:spPr/>
      <dgm:t>
        <a:bodyPr/>
        <a:lstStyle/>
        <a:p>
          <a:endParaRPr lang="es-SV"/>
        </a:p>
      </dgm:t>
    </dgm:pt>
  </dgm:ptLst>
  <dgm:cxnLst>
    <dgm:cxn modelId="{54A5E54C-C956-43F2-8B22-3E25C9D619FA}" type="presOf" srcId="{EDC30AFF-AE3C-4A53-8F40-B6CEF8FF180D}" destId="{A50282BC-CFDE-479E-AB11-A6702194F749}" srcOrd="0" destOrd="0" presId="urn:microsoft.com/office/officeart/2008/layout/CircularPictureCallout"/>
    <dgm:cxn modelId="{FB305921-91BB-4B3D-8AE1-39D31C3842A6}" srcId="{D85788F9-EDE6-4A0E-894D-D725635D3CDC}" destId="{EDC30AFF-AE3C-4A53-8F40-B6CEF8FF180D}" srcOrd="0" destOrd="0" parTransId="{E8483B5A-FC54-4C44-AD25-2DC1A7038B48}" sibTransId="{ADB01FB6-4001-4C22-8502-9E756F51B0D8}"/>
    <dgm:cxn modelId="{C32E4B85-4189-4971-BCE9-2E9D7228F8EA}" type="presOf" srcId="{D85788F9-EDE6-4A0E-894D-D725635D3CDC}" destId="{8F4DD812-9556-4DE3-B263-964FD989AB7F}" srcOrd="0" destOrd="0" presId="urn:microsoft.com/office/officeart/2008/layout/CircularPictureCallout"/>
    <dgm:cxn modelId="{8F7F5168-801E-47B0-A63B-37460F3FEE88}" type="presOf" srcId="{ADB01FB6-4001-4C22-8502-9E756F51B0D8}" destId="{10EA37D7-E9DC-47E1-A1C0-FC9F2D795150}" srcOrd="0" destOrd="0" presId="urn:microsoft.com/office/officeart/2008/layout/CircularPictureCallout"/>
    <dgm:cxn modelId="{45CA514B-6547-43D9-ABE0-FA6A10659F86}" type="presParOf" srcId="{8F4DD812-9556-4DE3-B263-964FD989AB7F}" destId="{21B8E567-6758-4EC2-817C-65034AED051E}" srcOrd="0" destOrd="0" presId="urn:microsoft.com/office/officeart/2008/layout/CircularPictureCallout"/>
    <dgm:cxn modelId="{678AA3E2-339A-4779-83EA-6A71CB2F58A0}" type="presParOf" srcId="{21B8E567-6758-4EC2-817C-65034AED051E}" destId="{93507CE7-893C-43A1-B849-D85E63AEF70D}" srcOrd="0" destOrd="0" presId="urn:microsoft.com/office/officeart/2008/layout/CircularPictureCallout"/>
    <dgm:cxn modelId="{0E98B889-CA08-4F95-90C5-08962B47904F}" type="presParOf" srcId="{93507CE7-893C-43A1-B849-D85E63AEF70D}" destId="{10EA37D7-E9DC-47E1-A1C0-FC9F2D795150}" srcOrd="0" destOrd="0" presId="urn:microsoft.com/office/officeart/2008/layout/CircularPictureCallout"/>
    <dgm:cxn modelId="{89A7F04A-2B96-4557-B10A-CA1FB530A202}" type="presParOf" srcId="{21B8E567-6758-4EC2-817C-65034AED051E}" destId="{A50282BC-CFDE-479E-AB11-A6702194F749}" srcOrd="1" destOrd="0" presId="urn:microsoft.com/office/officeart/2008/layout/CircularPictureCallout"/>
  </dgm:cxnLst>
  <dgm:bg/>
  <dgm:whole/>
  <dgm:extLst>
    <a:ext uri="http://schemas.microsoft.com/office/drawing/2008/diagram">
      <dsp:dataModelExt xmlns=""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F3392D-DAE5-4D41-AD0C-1322A23FCFBF}"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09089755-47B3-4E63-A3AA-8850BF6A0DC2}">
      <dgm:prSet phldrT="[Texto]"/>
      <dgm:spPr/>
      <dgm:t>
        <a:bodyPr/>
        <a:lstStyle/>
        <a:p>
          <a:r>
            <a:rPr lang="en-US" dirty="0" smtClean="0">
              <a:solidFill>
                <a:schemeClr val="tx1"/>
              </a:solidFill>
            </a:rPr>
            <a:t>MEXICO</a:t>
          </a:r>
          <a:endParaRPr lang="en-US" dirty="0">
            <a:solidFill>
              <a:schemeClr val="tx1"/>
            </a:solidFill>
          </a:endParaRPr>
        </a:p>
      </dgm:t>
    </dgm:pt>
    <dgm:pt modelId="{C98B836C-122B-4893-AAC9-A5ACCDE44E42}" type="parTrans" cxnId="{F4B1EB22-F706-4FB2-B4E9-1443E82960F7}">
      <dgm:prSet/>
      <dgm:spPr/>
      <dgm:t>
        <a:bodyPr/>
        <a:lstStyle/>
        <a:p>
          <a:endParaRPr lang="en-US"/>
        </a:p>
      </dgm:t>
    </dgm:pt>
    <dgm:pt modelId="{64F2B5F5-8415-4C7B-803E-B2D592CBA7A9}" type="sibTrans" cxnId="{F4B1EB22-F706-4FB2-B4E9-1443E82960F7}">
      <dgm:prSet/>
      <dgm:spPr>
        <a:blipFill>
          <a:blip xmlns:r="http://schemas.openxmlformats.org/officeDocument/2006/relationships" r:embed="rId1">
            <a:extLst>
              <a:ext uri="{28A0092B-C50C-407E-A947-70E740481C1C}">
                <a14:useLocalDpi xmlns="" xmlns:a14="http://schemas.microsoft.com/office/drawing/2010/main" val="0"/>
              </a:ext>
            </a:extLst>
          </a:blip>
          <a:srcRect/>
          <a:stretch>
            <a:fillRect l="-25000" r="-25000"/>
          </a:stretch>
        </a:blipFill>
      </dgm:spPr>
      <dgm:t>
        <a:bodyPr/>
        <a:lstStyle/>
        <a:p>
          <a:endParaRPr lang="en-US"/>
        </a:p>
      </dgm:t>
    </dgm:pt>
    <dgm:pt modelId="{4F0824F1-4A9E-436C-A785-D976F547B169}" type="pres">
      <dgm:prSet presAssocID="{EEF3392D-DAE5-4D41-AD0C-1322A23FCFBF}" presName="Name0" presStyleCnt="0">
        <dgm:presLayoutVars>
          <dgm:chMax val="7"/>
          <dgm:chPref val="7"/>
          <dgm:dir/>
        </dgm:presLayoutVars>
      </dgm:prSet>
      <dgm:spPr/>
    </dgm:pt>
    <dgm:pt modelId="{106CDADD-0696-4523-8B01-69BBFB0409D9}" type="pres">
      <dgm:prSet presAssocID="{EEF3392D-DAE5-4D41-AD0C-1322A23FCFBF}" presName="Name1" presStyleCnt="0"/>
      <dgm:spPr/>
    </dgm:pt>
    <dgm:pt modelId="{3EB92780-CF4C-4D40-ABCF-9F9DA64F318C}" type="pres">
      <dgm:prSet presAssocID="{64F2B5F5-8415-4C7B-803E-B2D592CBA7A9}" presName="picture_1" presStyleCnt="0"/>
      <dgm:spPr/>
    </dgm:pt>
    <dgm:pt modelId="{26902A4C-9824-4F3F-84F3-3064B5345C69}" type="pres">
      <dgm:prSet presAssocID="{64F2B5F5-8415-4C7B-803E-B2D592CBA7A9}" presName="pictureRepeatNode" presStyleLbl="alignImgPlace1" presStyleIdx="0" presStyleCnt="1" custScaleX="149793" custScaleY="133091"/>
      <dgm:spPr/>
      <dgm:t>
        <a:bodyPr/>
        <a:lstStyle/>
        <a:p>
          <a:endParaRPr lang="es-SV"/>
        </a:p>
      </dgm:t>
    </dgm:pt>
    <dgm:pt modelId="{AF56A149-7CBF-4885-9042-FE76BAE3429F}" type="pres">
      <dgm:prSet presAssocID="{09089755-47B3-4E63-A3AA-8850BF6A0DC2}" presName="text_1" presStyleLbl="node1" presStyleIdx="0" presStyleCnt="0">
        <dgm:presLayoutVars>
          <dgm:bulletEnabled val="1"/>
        </dgm:presLayoutVars>
      </dgm:prSet>
      <dgm:spPr/>
      <dgm:t>
        <a:bodyPr/>
        <a:lstStyle/>
        <a:p>
          <a:endParaRPr lang="es-SV"/>
        </a:p>
      </dgm:t>
    </dgm:pt>
  </dgm:ptLst>
  <dgm:cxnLst>
    <dgm:cxn modelId="{D10960C8-9931-4EB4-9FA9-46343A931E45}" type="presOf" srcId="{09089755-47B3-4E63-A3AA-8850BF6A0DC2}" destId="{AF56A149-7CBF-4885-9042-FE76BAE3429F}" srcOrd="0" destOrd="0" presId="urn:microsoft.com/office/officeart/2008/layout/CircularPictureCallout"/>
    <dgm:cxn modelId="{AC147B64-38DC-4EE4-9B54-DC8D94688233}" type="presOf" srcId="{64F2B5F5-8415-4C7B-803E-B2D592CBA7A9}" destId="{26902A4C-9824-4F3F-84F3-3064B5345C69}" srcOrd="0" destOrd="0" presId="urn:microsoft.com/office/officeart/2008/layout/CircularPictureCallout"/>
    <dgm:cxn modelId="{8A91C5A2-6EAF-423D-BF26-256AAC699E39}" type="presOf" srcId="{EEF3392D-DAE5-4D41-AD0C-1322A23FCFBF}" destId="{4F0824F1-4A9E-436C-A785-D976F547B169}" srcOrd="0" destOrd="0" presId="urn:microsoft.com/office/officeart/2008/layout/CircularPictureCallout"/>
    <dgm:cxn modelId="{F4B1EB22-F706-4FB2-B4E9-1443E82960F7}" srcId="{EEF3392D-DAE5-4D41-AD0C-1322A23FCFBF}" destId="{09089755-47B3-4E63-A3AA-8850BF6A0DC2}" srcOrd="0" destOrd="0" parTransId="{C98B836C-122B-4893-AAC9-A5ACCDE44E42}" sibTransId="{64F2B5F5-8415-4C7B-803E-B2D592CBA7A9}"/>
    <dgm:cxn modelId="{DBB62F60-F5E9-4271-90FA-4CAD672549C9}" type="presParOf" srcId="{4F0824F1-4A9E-436C-A785-D976F547B169}" destId="{106CDADD-0696-4523-8B01-69BBFB0409D9}" srcOrd="0" destOrd="0" presId="urn:microsoft.com/office/officeart/2008/layout/CircularPictureCallout"/>
    <dgm:cxn modelId="{9E139B26-C079-4C71-AFB2-0CBCB60B5C53}" type="presParOf" srcId="{106CDADD-0696-4523-8B01-69BBFB0409D9}" destId="{3EB92780-CF4C-4D40-ABCF-9F9DA64F318C}" srcOrd="0" destOrd="0" presId="urn:microsoft.com/office/officeart/2008/layout/CircularPictureCallout"/>
    <dgm:cxn modelId="{05AF7ACC-C118-4C0D-A0B4-81FC343DF631}" type="presParOf" srcId="{3EB92780-CF4C-4D40-ABCF-9F9DA64F318C}" destId="{26902A4C-9824-4F3F-84F3-3064B5345C69}" srcOrd="0" destOrd="0" presId="urn:microsoft.com/office/officeart/2008/layout/CircularPictureCallout"/>
    <dgm:cxn modelId="{48AE27D1-B396-4773-9D5E-4FC8362E8710}" type="presParOf" srcId="{106CDADD-0696-4523-8B01-69BBFB0409D9}" destId="{AF56A149-7CBF-4885-9042-FE76BAE3429F}" srcOrd="1" destOrd="0" presId="urn:microsoft.com/office/officeart/2008/layout/CircularPictureCallout"/>
  </dgm:cxnLst>
  <dgm:bg/>
  <dgm:whole/>
  <dgm:extLst>
    <a:ext uri="http://schemas.microsoft.com/office/drawing/2008/diagram">
      <dsp:dataModelExt xmlns=""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D6364C5-1F09-473C-ADEC-AACF2535992F}">
      <dsp:nvSpPr>
        <dsp:cNvPr id="0" name=""/>
        <dsp:cNvSpPr/>
      </dsp:nvSpPr>
      <dsp:spPr>
        <a:xfrm>
          <a:off x="542124" y="288032"/>
          <a:ext cx="1618120" cy="1621383"/>
        </a:xfrm>
        <a:prstGeom prst="ellipse">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B96092-C64B-4C6A-BA6F-C1393C3F3F8A}">
      <dsp:nvSpPr>
        <dsp:cNvPr id="0" name=""/>
        <dsp:cNvSpPr/>
      </dsp:nvSpPr>
      <dsp:spPr>
        <a:xfrm>
          <a:off x="905860" y="1128858"/>
          <a:ext cx="852574" cy="439608"/>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622300">
            <a:lnSpc>
              <a:spcPct val="90000"/>
            </a:lnSpc>
            <a:spcBef>
              <a:spcPct val="0"/>
            </a:spcBef>
            <a:spcAft>
              <a:spcPct val="35000"/>
            </a:spcAft>
          </a:pPr>
          <a:r>
            <a:rPr lang="en-US" sz="1400" kern="1200" dirty="0" smtClean="0"/>
            <a:t>COLOMBIA</a:t>
          </a:r>
          <a:endParaRPr lang="en-US" sz="1400" kern="1200" dirty="0"/>
        </a:p>
      </dsp:txBody>
      <dsp:txXfrm>
        <a:off x="905860" y="1128858"/>
        <a:ext cx="852574" cy="43960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B453FAD-2CF8-4392-A431-773D3AC1A57D}">
      <dsp:nvSpPr>
        <dsp:cNvPr id="0" name=""/>
        <dsp:cNvSpPr/>
      </dsp:nvSpPr>
      <dsp:spPr>
        <a:xfrm>
          <a:off x="720087" y="0"/>
          <a:ext cx="1593536" cy="1593536"/>
        </a:xfrm>
        <a:prstGeom prst="ellipse">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33000" r="-33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0F50DD-A586-4113-99AF-D091178D6424}">
      <dsp:nvSpPr>
        <dsp:cNvPr id="0" name=""/>
        <dsp:cNvSpPr/>
      </dsp:nvSpPr>
      <dsp:spPr>
        <a:xfrm>
          <a:off x="1083604" y="909284"/>
          <a:ext cx="1019863" cy="525867"/>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1778000">
            <a:lnSpc>
              <a:spcPct val="90000"/>
            </a:lnSpc>
            <a:spcBef>
              <a:spcPct val="0"/>
            </a:spcBef>
            <a:spcAft>
              <a:spcPct val="35000"/>
            </a:spcAft>
          </a:pPr>
          <a:r>
            <a:rPr lang="en-US" sz="4000" kern="1200" dirty="0" smtClean="0">
              <a:solidFill>
                <a:schemeClr val="bg2">
                  <a:lumMod val="10000"/>
                </a:schemeClr>
              </a:solidFill>
            </a:rPr>
            <a:t>USA</a:t>
          </a:r>
          <a:endParaRPr lang="en-US" sz="4000" kern="1200" dirty="0">
            <a:solidFill>
              <a:schemeClr val="bg2">
                <a:lumMod val="10000"/>
              </a:schemeClr>
            </a:solidFill>
          </a:endParaRPr>
        </a:p>
      </dsp:txBody>
      <dsp:txXfrm>
        <a:off x="1083604" y="909284"/>
        <a:ext cx="1019863" cy="52586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EA37D7-E9DC-47E1-A1C0-FC9F2D795150}">
      <dsp:nvSpPr>
        <dsp:cNvPr id="0" name=""/>
        <dsp:cNvSpPr/>
      </dsp:nvSpPr>
      <dsp:spPr>
        <a:xfrm>
          <a:off x="419388" y="144019"/>
          <a:ext cx="1596835" cy="1247173"/>
        </a:xfrm>
        <a:prstGeom prst="ellipse">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0282BC-CFDE-479E-AB11-A6702194F749}">
      <dsp:nvSpPr>
        <dsp:cNvPr id="0" name=""/>
        <dsp:cNvSpPr/>
      </dsp:nvSpPr>
      <dsp:spPr>
        <a:xfrm>
          <a:off x="832412" y="873481"/>
          <a:ext cx="783446" cy="403964"/>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1066800">
            <a:lnSpc>
              <a:spcPct val="90000"/>
            </a:lnSpc>
            <a:spcBef>
              <a:spcPct val="0"/>
            </a:spcBef>
            <a:spcAft>
              <a:spcPct val="35000"/>
            </a:spcAft>
          </a:pPr>
          <a:r>
            <a:rPr lang="en-US" sz="2400" kern="1200" dirty="0" smtClean="0"/>
            <a:t>CHILE</a:t>
          </a:r>
          <a:endParaRPr lang="en-US" sz="2400" kern="1200" dirty="0"/>
        </a:p>
      </dsp:txBody>
      <dsp:txXfrm>
        <a:off x="832412" y="873481"/>
        <a:ext cx="783446" cy="40396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902A4C-9824-4F3F-84F3-3064B5345C69}">
      <dsp:nvSpPr>
        <dsp:cNvPr id="0" name=""/>
        <dsp:cNvSpPr/>
      </dsp:nvSpPr>
      <dsp:spPr>
        <a:xfrm>
          <a:off x="288031" y="0"/>
          <a:ext cx="1718686" cy="1527052"/>
        </a:xfrm>
        <a:prstGeom prst="ellipse">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56A149-7CBF-4885-9042-FE76BAE3429F}">
      <dsp:nvSpPr>
        <dsp:cNvPr id="0" name=""/>
        <dsp:cNvSpPr/>
      </dsp:nvSpPr>
      <dsp:spPr>
        <a:xfrm>
          <a:off x="780214" y="799094"/>
          <a:ext cx="734319" cy="378633"/>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755650">
            <a:lnSpc>
              <a:spcPct val="90000"/>
            </a:lnSpc>
            <a:spcBef>
              <a:spcPct val="0"/>
            </a:spcBef>
            <a:spcAft>
              <a:spcPct val="35000"/>
            </a:spcAft>
          </a:pPr>
          <a:r>
            <a:rPr lang="en-US" sz="1700" kern="1200" dirty="0" smtClean="0">
              <a:solidFill>
                <a:schemeClr val="tx1"/>
              </a:solidFill>
            </a:rPr>
            <a:t>MEXICO</a:t>
          </a:r>
          <a:endParaRPr lang="en-US" sz="1700" kern="1200" dirty="0">
            <a:solidFill>
              <a:schemeClr val="tx1"/>
            </a:solidFill>
          </a:endParaRPr>
        </a:p>
      </dsp:txBody>
      <dsp:txXfrm>
        <a:off x="780214" y="799094"/>
        <a:ext cx="734319" cy="378633"/>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8778E3-2563-4D63-95D4-BDC6A6290AE9}" type="datetimeFigureOut">
              <a:rPr lang="en-US" smtClean="0"/>
              <a:pPr/>
              <a:t>7/16/2012</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C77262-251E-43A1-AD88-D59E43902FA9}" type="slidenum">
              <a:rPr lang="en-US" smtClean="0"/>
              <a:pPr/>
              <a:t>‹Nº›</a:t>
            </a:fld>
            <a:endParaRPr lang="en-US"/>
          </a:p>
        </p:txBody>
      </p:sp>
    </p:spTree>
    <p:extLst>
      <p:ext uri="{BB962C8B-B14F-4D97-AF65-F5344CB8AC3E}">
        <p14:creationId xmlns="" xmlns:p14="http://schemas.microsoft.com/office/powerpoint/2010/main" val="839107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C3C77262-251E-43A1-AD88-D59E43902FA9}" type="slidenum">
              <a:rPr lang="en-US" smtClean="0"/>
              <a:pPr/>
              <a:t>11</a:t>
            </a:fld>
            <a:endParaRPr lang="en-US"/>
          </a:p>
        </p:txBody>
      </p:sp>
    </p:spTree>
    <p:extLst>
      <p:ext uri="{BB962C8B-B14F-4D97-AF65-F5344CB8AC3E}">
        <p14:creationId xmlns="" xmlns:p14="http://schemas.microsoft.com/office/powerpoint/2010/main" val="1820182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0D8E99B3-90F0-48C9-9DAF-1B65D4315C85}" type="datetimeFigureOut">
              <a:rPr lang="en-US" smtClean="0"/>
              <a:pPr/>
              <a:t>7/16/2012</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D2BF720C-F715-4CA2-9327-68AEB141A989}"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D8E99B3-90F0-48C9-9DAF-1B65D4315C85}" type="datetimeFigureOut">
              <a:rPr lang="en-US" smtClean="0"/>
              <a:pPr/>
              <a:t>7/16/2012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F720C-F715-4CA2-9327-68AEB141A989}"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D8E99B3-90F0-48C9-9DAF-1B65D4315C85}" type="datetimeFigureOut">
              <a:rPr lang="en-US" smtClean="0"/>
              <a:pPr/>
              <a:t>7/16/2012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F720C-F715-4CA2-9327-68AEB141A989}"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D8E99B3-90F0-48C9-9DAF-1B65D4315C85}" type="datetimeFigureOut">
              <a:rPr lang="en-US" smtClean="0"/>
              <a:pPr/>
              <a:t>7/16/2012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F720C-F715-4CA2-9327-68AEB141A989}"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D8E99B3-90F0-48C9-9DAF-1B65D4315C85}" type="datetimeFigureOut">
              <a:rPr lang="en-US" smtClean="0"/>
              <a:pPr/>
              <a:t>7/16/2012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F720C-F715-4CA2-9327-68AEB141A989}"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0D8E99B3-90F0-48C9-9DAF-1B65D4315C85}" type="datetimeFigureOut">
              <a:rPr lang="en-US" smtClean="0"/>
              <a:pPr/>
              <a:t>7/16/2012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F720C-F715-4CA2-9327-68AEB141A989}" type="slidenum">
              <a:rPr lang="en-US" smtClean="0"/>
              <a:pPr/>
              <a:t>‹Nº›</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0D8E99B3-90F0-48C9-9DAF-1B65D4315C85}" type="datetimeFigureOut">
              <a:rPr lang="en-US" smtClean="0"/>
              <a:pPr/>
              <a:t>7/16/2012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BF720C-F715-4CA2-9327-68AEB141A989}" type="slidenum">
              <a:rPr lang="en-US" smtClean="0"/>
              <a:pPr/>
              <a:t>‹Nº›</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0D8E99B3-90F0-48C9-9DAF-1B65D4315C85}" type="datetimeFigureOut">
              <a:rPr lang="en-US" smtClean="0"/>
              <a:pPr/>
              <a:t>7/16/2012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BF720C-F715-4CA2-9327-68AEB141A989}"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8E99B3-90F0-48C9-9DAF-1B65D4315C85}" type="datetimeFigureOut">
              <a:rPr lang="en-US" smtClean="0"/>
              <a:pPr/>
              <a:t>7/16/2012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BF720C-F715-4CA2-9327-68AEB141A989}"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1698" y="5885672"/>
            <a:ext cx="1213821" cy="365125"/>
          </a:xfrm>
        </p:spPr>
        <p:txBody>
          <a:bodyPr/>
          <a:lstStyle/>
          <a:p>
            <a:fld id="{0D8E99B3-90F0-48C9-9DAF-1B65D4315C85}" type="datetimeFigureOut">
              <a:rPr lang="en-US" smtClean="0"/>
              <a:pPr/>
              <a:t>7/16/2012</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D2BF720C-F715-4CA2-9327-68AEB141A989}"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5936" y="5888737"/>
            <a:ext cx="1213821" cy="365125"/>
          </a:xfrm>
        </p:spPr>
        <p:txBody>
          <a:bodyPr/>
          <a:lstStyle/>
          <a:p>
            <a:fld id="{0D8E99B3-90F0-48C9-9DAF-1B65D4315C85}" type="datetimeFigureOut">
              <a:rPr lang="en-US" smtClean="0"/>
              <a:pPr/>
              <a:t>7/16/2012</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D2BF720C-F715-4CA2-9327-68AEB141A989}"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0D8E99B3-90F0-48C9-9DAF-1B65D4315C85}" type="datetimeFigureOut">
              <a:rPr lang="en-US" smtClean="0"/>
              <a:pPr/>
              <a:t>7/16/2012</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D2BF720C-F715-4CA2-9327-68AEB141A989}"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openxmlformats.org/officeDocument/2006/relationships/diagramColors" Target="../diagrams/colors3.xml"/><Relationship Id="rId18" Type="http://schemas.openxmlformats.org/officeDocument/2006/relationships/image" Target="../media/image20.png"/><Relationship Id="rId26" Type="http://schemas.openxmlformats.org/officeDocument/2006/relationships/image" Target="../media/image9.jpeg"/><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Layout" Target="../diagrams/layout2.xml"/><Relationship Id="rId12" Type="http://schemas.openxmlformats.org/officeDocument/2006/relationships/diagramQuickStyle" Target="../diagrams/quickStyle3.xml"/><Relationship Id="rId17" Type="http://schemas.openxmlformats.org/officeDocument/2006/relationships/diagramColors" Target="../diagrams/colors4.xml"/><Relationship Id="rId25" Type="http://schemas.openxmlformats.org/officeDocument/2006/relationships/image" Target="../media/image22.jpeg"/><Relationship Id="rId2" Type="http://schemas.openxmlformats.org/officeDocument/2006/relationships/diagramData" Target="../diagrams/data1.xml"/><Relationship Id="rId16" Type="http://schemas.openxmlformats.org/officeDocument/2006/relationships/diagramQuickStyle" Target="../diagrams/quickStyle4.xml"/><Relationship Id="rId29" Type="http://schemas.microsoft.com/office/2007/relationships/diagramDrawing" Target="../diagrams/drawing2.xml"/><Relationship Id="rId1" Type="http://schemas.openxmlformats.org/officeDocument/2006/relationships/slideLayout" Target="../slideLayouts/slideLayout7.xml"/><Relationship Id="rId6" Type="http://schemas.openxmlformats.org/officeDocument/2006/relationships/diagramData" Target="../diagrams/data2.xml"/><Relationship Id="rId11" Type="http://schemas.openxmlformats.org/officeDocument/2006/relationships/diagramLayout" Target="../diagrams/layout3.xml"/><Relationship Id="rId24" Type="http://schemas.microsoft.com/office/2007/relationships/hdphoto" Target="../media/hdphoto1.wdp"/><Relationship Id="rId5" Type="http://schemas.openxmlformats.org/officeDocument/2006/relationships/diagramColors" Target="../diagrams/colors1.xml"/><Relationship Id="rId15" Type="http://schemas.openxmlformats.org/officeDocument/2006/relationships/diagramLayout" Target="../diagrams/layout4.xml"/><Relationship Id="rId28" Type="http://schemas.microsoft.com/office/2007/relationships/diagramDrawing" Target="../diagrams/drawing1.xml"/><Relationship Id="rId10" Type="http://schemas.openxmlformats.org/officeDocument/2006/relationships/diagramData" Target="../diagrams/data3.xml"/><Relationship Id="rId19" Type="http://schemas.openxmlformats.org/officeDocument/2006/relationships/image" Target="../media/image21.png"/><Relationship Id="rId4" Type="http://schemas.openxmlformats.org/officeDocument/2006/relationships/diagramQuickStyle" Target="../diagrams/quickStyle1.xml"/><Relationship Id="rId9" Type="http://schemas.openxmlformats.org/officeDocument/2006/relationships/diagramColors" Target="../diagrams/colors2.xml"/><Relationship Id="rId14" Type="http://schemas.openxmlformats.org/officeDocument/2006/relationships/diagramData" Target="../diagrams/data4.xml"/><Relationship Id="rId27" Type="http://schemas.microsoft.com/office/2007/relationships/diagramDrawing" Target="../diagrams/drawing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cafedecolombia.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023" y="817582"/>
            <a:ext cx="6965245" cy="1747322"/>
          </a:xfrm>
        </p:spPr>
        <p:txBody>
          <a:bodyPr>
            <a:normAutofit/>
          </a:bodyPr>
          <a:lstStyle/>
          <a:p>
            <a:r>
              <a:rPr lang="es-SV" sz="5400" dirty="0" smtClean="0"/>
              <a:t>COMERCIO INTERNACIONAL</a:t>
            </a:r>
            <a:endParaRPr lang="es-SV" sz="5400" dirty="0"/>
          </a:p>
        </p:txBody>
      </p:sp>
      <p:sp>
        <p:nvSpPr>
          <p:cNvPr id="4" name="3 Rectángulo"/>
          <p:cNvSpPr/>
          <p:nvPr/>
        </p:nvSpPr>
        <p:spPr>
          <a:xfrm>
            <a:off x="2915816" y="5589240"/>
            <a:ext cx="489654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solidFill>
                  <a:schemeClr val="accent5">
                    <a:lumMod val="75000"/>
                  </a:schemeClr>
                </a:solidFill>
              </a:rPr>
              <a:t>Lic. Pedro Arnoldo Aguirre Nativí</a:t>
            </a:r>
            <a:endParaRPr lang="es-SV" dirty="0">
              <a:solidFill>
                <a:schemeClr val="accent5">
                  <a:lumMod val="75000"/>
                </a:schemeClr>
              </a:solidFill>
            </a:endParaRPr>
          </a:p>
        </p:txBody>
      </p:sp>
      <p:pic>
        <p:nvPicPr>
          <p:cNvPr id="7" name="Picture 4" descr="http://t2.gstatic.com/images?q=tbn:ANd9GcQZKidZp-kSEVkNcIRK5q6moodAVQaO98xy_bMjPXEh5-5mN9uo"/>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15616" y="2492896"/>
            <a:ext cx="6912768" cy="302433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t2.gstatic.com/images?q=tbn:ANd9GcQZKidZp-kSEVkNcIRK5q6moodAVQaO98xy_bMjPXEh5-5mN9uo"/>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 y="3356992"/>
            <a:ext cx="1475656" cy="3501009"/>
          </a:xfrm>
          <a:prstGeom prst="rect">
            <a:avLst/>
          </a:prstGeom>
          <a:noFill/>
          <a:extLst>
            <a:ext uri="{909E8E84-426E-40DD-AFC4-6F175D3DCCD1}">
              <a14:hiddenFill xmlns="" xmlns:a14="http://schemas.microsoft.com/office/drawing/2010/main">
                <a:solidFill>
                  <a:srgbClr val="FFFFFF"/>
                </a:solidFill>
              </a14:hiddenFill>
            </a:ext>
          </a:extLst>
        </p:spPr>
      </p:pic>
      <p:sp>
        <p:nvSpPr>
          <p:cNvPr id="2" name="1 Título"/>
          <p:cNvSpPr>
            <a:spLocks noGrp="1"/>
          </p:cNvSpPr>
          <p:nvPr>
            <p:ph type="title"/>
          </p:nvPr>
        </p:nvSpPr>
        <p:spPr>
          <a:xfrm>
            <a:off x="1095023" y="817582"/>
            <a:ext cx="7293401" cy="1202485"/>
          </a:xfrm>
        </p:spPr>
        <p:txBody>
          <a:bodyPr>
            <a:normAutofit fontScale="90000"/>
          </a:bodyPr>
          <a:lstStyle/>
          <a:p>
            <a:r>
              <a:rPr lang="es-ES" dirty="0"/>
              <a:t> </a:t>
            </a:r>
            <a:br>
              <a:rPr lang="es-ES" dirty="0"/>
            </a:br>
            <a:r>
              <a:rPr lang="es-ES" sz="4000" dirty="0"/>
              <a:t>¿Cuáles son las ventajas de firmar tratados de libre comercio?</a:t>
            </a:r>
            <a:r>
              <a:rPr lang="es-ES" dirty="0"/>
              <a:t/>
            </a:r>
            <a:br>
              <a:rPr lang="es-ES" dirty="0"/>
            </a:br>
            <a:endParaRPr lang="en-US" dirty="0"/>
          </a:p>
        </p:txBody>
      </p:sp>
      <p:sp>
        <p:nvSpPr>
          <p:cNvPr id="3" name="2 Marcador de contenido"/>
          <p:cNvSpPr>
            <a:spLocks noGrp="1"/>
          </p:cNvSpPr>
          <p:nvPr>
            <p:ph idx="1"/>
          </p:nvPr>
        </p:nvSpPr>
        <p:spPr/>
        <p:txBody>
          <a:bodyPr>
            <a:normAutofit fontScale="85000" lnSpcReduction="10000"/>
          </a:bodyPr>
          <a:lstStyle/>
          <a:p>
            <a:r>
              <a:rPr lang="es-ES" dirty="0"/>
              <a:t>Un aumento en la tasa de crecimiento económico y, por tanto, en el nivel de ingreso </a:t>
            </a:r>
            <a:r>
              <a:rPr lang="es-ES" dirty="0" err="1"/>
              <a:t>percápita</a:t>
            </a:r>
            <a:r>
              <a:rPr lang="es-ES" dirty="0"/>
              <a:t>, así como en el nivel de </a:t>
            </a:r>
            <a:r>
              <a:rPr lang="es-ES" dirty="0" smtClean="0"/>
              <a:t>bienestar </a:t>
            </a:r>
            <a:r>
              <a:rPr lang="es-ES" dirty="0"/>
              <a:t>de la población</a:t>
            </a:r>
            <a:r>
              <a:rPr lang="es-ES" dirty="0" smtClean="0"/>
              <a:t>.</a:t>
            </a:r>
          </a:p>
          <a:p>
            <a:r>
              <a:rPr lang="es-ES" dirty="0" smtClean="0"/>
              <a:t> </a:t>
            </a:r>
            <a:r>
              <a:rPr lang="es-ES" dirty="0"/>
              <a:t>Una expansión significativa de las exportaciones, en particular de las no tradicionales. Un aumento de la competitividad de nuestras empresas, gracias a que es posible </a:t>
            </a:r>
            <a:r>
              <a:rPr lang="es-ES" dirty="0" smtClean="0"/>
              <a:t>disponer de </a:t>
            </a:r>
            <a:r>
              <a:rPr lang="es-ES" dirty="0"/>
              <a:t>materias primas y bienes de capital (maquinaria) a menores costos</a:t>
            </a:r>
            <a:r>
              <a:rPr lang="es-ES" dirty="0" smtClean="0"/>
              <a:t>.</a:t>
            </a:r>
          </a:p>
          <a:p>
            <a:r>
              <a:rPr lang="es-ES" dirty="0"/>
              <a:t>La creación de empleos derivados de una mayor actividad exportadora y del incremento</a:t>
            </a:r>
            <a:br>
              <a:rPr lang="es-ES" dirty="0"/>
            </a:br>
            <a:r>
              <a:rPr lang="es-ES" dirty="0"/>
              <a:t>de la competitividad.</a:t>
            </a:r>
            <a:endParaRPr lang="en-US" dirty="0"/>
          </a:p>
        </p:txBody>
      </p:sp>
      <p:pic>
        <p:nvPicPr>
          <p:cNvPr id="5122" name="Picture 2" descr="http://t2.gstatic.com/images?q=tbn:ANd9GcR2IZqSIagrmJsaWb8MA4OQttFNwjBT708UtCpacFQi5vT6Setw"/>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164288" y="4221088"/>
            <a:ext cx="1951237" cy="2635333"/>
          </a:xfrm>
          <a:prstGeom prst="rect">
            <a:avLst/>
          </a:prstGeom>
          <a:noFill/>
          <a:extLst>
            <a:ext uri="{909E8E84-426E-40DD-AFC4-6F175D3DCCD1}">
              <a14:hiddenFill xmlns="" xmlns:a14="http://schemas.microsoft.com/office/drawing/2010/main">
                <a:solidFill>
                  <a:srgbClr val="FFFFFF"/>
                </a:solidFill>
              </a14:hiddenFill>
            </a:ext>
          </a:extLst>
        </p:spPr>
      </p:pic>
      <p:pic>
        <p:nvPicPr>
          <p:cNvPr id="5126" name="Picture 6" descr="http://us.123rf.com/400wm/400/400/PIKSEL/piksel0607/piksel060700210/471870-mano-con-el-pulgar-arriba.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812360" y="1412776"/>
            <a:ext cx="1075302" cy="2009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581111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t2.gstatic.com/images?q=tbn:ANd9GcR2IZqSIagrmJsaWb8MA4OQttFNwjBT708UtCpacFQi5vT6Setw"/>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30133" y="4962740"/>
            <a:ext cx="1785392" cy="189368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1 Título"/>
          <p:cNvSpPr>
            <a:spLocks noGrp="1"/>
          </p:cNvSpPr>
          <p:nvPr>
            <p:ph type="title"/>
          </p:nvPr>
        </p:nvSpPr>
        <p:spPr>
          <a:xfrm>
            <a:off x="1115616" y="980728"/>
            <a:ext cx="6965245" cy="739210"/>
          </a:xfrm>
        </p:spPr>
        <p:txBody>
          <a:bodyPr>
            <a:normAutofit fontScale="90000"/>
          </a:bodyPr>
          <a:lstStyle/>
          <a:p>
            <a:r>
              <a:rPr lang="es-ES" sz="4000" dirty="0"/>
              <a:t>¿Cuáles son las ventajas de firmar tratados de libre comercio?</a:t>
            </a:r>
            <a:r>
              <a:rPr lang="es-ES" dirty="0"/>
              <a:t/>
            </a:r>
            <a:br>
              <a:rPr lang="es-ES" dirty="0"/>
            </a:br>
            <a:endParaRPr lang="en-US" dirty="0"/>
          </a:p>
        </p:txBody>
      </p:sp>
      <p:sp>
        <p:nvSpPr>
          <p:cNvPr id="3" name="2 Marcador de contenido"/>
          <p:cNvSpPr>
            <a:spLocks noGrp="1"/>
          </p:cNvSpPr>
          <p:nvPr>
            <p:ph idx="1"/>
          </p:nvPr>
        </p:nvSpPr>
        <p:spPr/>
        <p:txBody>
          <a:bodyPr>
            <a:normAutofit fontScale="92500" lnSpcReduction="20000"/>
          </a:bodyPr>
          <a:lstStyle/>
          <a:p>
            <a:r>
              <a:rPr lang="es-ES" dirty="0"/>
              <a:t>Una mayor diversificación en la composición sectorial del comercio exterior colombiano. </a:t>
            </a:r>
            <a:endParaRPr lang="es-ES" dirty="0" smtClean="0"/>
          </a:p>
          <a:p>
            <a:r>
              <a:rPr lang="es-ES" dirty="0" smtClean="0"/>
              <a:t>Un </a:t>
            </a:r>
            <a:r>
              <a:rPr lang="es-ES" dirty="0"/>
              <a:t>flujo significativo de nueva inversión extranjera, con repercusiones favorables en el</a:t>
            </a:r>
            <a:br>
              <a:rPr lang="es-ES" dirty="0"/>
            </a:br>
            <a:r>
              <a:rPr lang="es-ES" dirty="0"/>
              <a:t>volumen de exportaciones, la generación de empleo y la transferencia de tecnología. </a:t>
            </a:r>
            <a:endParaRPr lang="es-ES" dirty="0" smtClean="0"/>
          </a:p>
          <a:p>
            <a:r>
              <a:rPr lang="es-ES" dirty="0" smtClean="0"/>
              <a:t>Aumentos </a:t>
            </a:r>
            <a:r>
              <a:rPr lang="es-ES" dirty="0"/>
              <a:t>en la productividad gracias a la liberalización del comercio de servicios. Nivelación de las condiciones de competencia frente a otros países que han logrado ventajas de acceso a mercados importantes mediante la firma de acuerdos de libre comercio</a:t>
            </a:r>
            <a:endParaRPr lang="en-US" dirty="0"/>
          </a:p>
        </p:txBody>
      </p:sp>
      <p:pic>
        <p:nvPicPr>
          <p:cNvPr id="4" name="Picture 4" descr="http://t2.gstatic.com/images?q=tbn:ANd9GcQZKidZp-kSEVkNcIRK5q6moodAVQaO98xy_bMjPXEh5-5mN9uo"/>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5220893"/>
            <a:ext cx="1702263" cy="1637107"/>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6" descr="http://us.123rf.com/400wm/400/400/PIKSEL/piksel0607/piksel060700210/471870-mano-con-el-pulgar-arriba.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0" y="1988840"/>
            <a:ext cx="1075302" cy="143373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93823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1196752"/>
            <a:ext cx="6965245" cy="1202485"/>
          </a:xfrm>
        </p:spPr>
        <p:txBody>
          <a:bodyPr>
            <a:normAutofit fontScale="90000"/>
          </a:bodyPr>
          <a:lstStyle/>
          <a:p>
            <a:r>
              <a:rPr lang="es-ES" sz="4000" dirty="0"/>
              <a:t>¿Cuáles son las desventajas de firmar tratados de libre comercio?</a:t>
            </a:r>
            <a:br>
              <a:rPr lang="es-ES" sz="4000" dirty="0"/>
            </a:br>
            <a:r>
              <a:rPr lang="es-ES" sz="4000" dirty="0"/>
              <a:t> </a:t>
            </a:r>
            <a:r>
              <a:rPr lang="es-ES" dirty="0"/>
              <a:t/>
            </a:r>
            <a:br>
              <a:rPr lang="es-ES" dirty="0"/>
            </a:br>
            <a:endParaRPr lang="en-US" dirty="0"/>
          </a:p>
        </p:txBody>
      </p:sp>
      <p:sp>
        <p:nvSpPr>
          <p:cNvPr id="3" name="2 Marcador de contenido"/>
          <p:cNvSpPr>
            <a:spLocks noGrp="1"/>
          </p:cNvSpPr>
          <p:nvPr>
            <p:ph idx="1"/>
          </p:nvPr>
        </p:nvSpPr>
        <p:spPr/>
        <p:txBody>
          <a:bodyPr/>
          <a:lstStyle/>
          <a:p>
            <a:r>
              <a:rPr lang="es-ES" dirty="0"/>
              <a:t>las desventajas de firmar </a:t>
            </a:r>
            <a:r>
              <a:rPr lang="es-ES" dirty="0" err="1"/>
              <a:t>TLCs</a:t>
            </a:r>
            <a:r>
              <a:rPr lang="es-ES" dirty="0"/>
              <a:t> </a:t>
            </a:r>
            <a:r>
              <a:rPr lang="es-ES" dirty="0" smtClean="0"/>
              <a:t> dependen </a:t>
            </a:r>
            <a:r>
              <a:rPr lang="es-ES" dirty="0"/>
              <a:t>de las posiciones negociadoras esgrimidas por los países en las negociaciones, siempre que éstas no reflejen el interés de todos los afectados por </a:t>
            </a:r>
            <a:r>
              <a:rPr lang="es-ES" dirty="0" smtClean="0"/>
              <a:t>aquellas</a:t>
            </a:r>
            <a:r>
              <a:rPr lang="es-ES" dirty="0"/>
              <a:t>.</a:t>
            </a:r>
            <a:endParaRPr lang="en-US" dirty="0"/>
          </a:p>
        </p:txBody>
      </p:sp>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83755" y="4437112"/>
            <a:ext cx="1996357" cy="18409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687536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 xmlns:p14="http://schemas.microsoft.com/office/powerpoint/2010/main" val="3687287018"/>
              </p:ext>
            </p:extLst>
          </p:nvPr>
        </p:nvGraphicFramePr>
        <p:xfrm>
          <a:off x="323528" y="332656"/>
          <a:ext cx="2664296" cy="21751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2 Diagrama"/>
          <p:cNvGraphicFramePr/>
          <p:nvPr>
            <p:extLst>
              <p:ext uri="{D42A27DB-BD31-4B8C-83A1-F6EECF244321}">
                <p14:modId xmlns="" xmlns:p14="http://schemas.microsoft.com/office/powerpoint/2010/main" val="3460903774"/>
              </p:ext>
            </p:extLst>
          </p:nvPr>
        </p:nvGraphicFramePr>
        <p:xfrm>
          <a:off x="0" y="4653136"/>
          <a:ext cx="3187073" cy="171977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4" name="3 Diagrama"/>
          <p:cNvGraphicFramePr/>
          <p:nvPr>
            <p:extLst>
              <p:ext uri="{D42A27DB-BD31-4B8C-83A1-F6EECF244321}">
                <p14:modId xmlns="" xmlns:p14="http://schemas.microsoft.com/office/powerpoint/2010/main" val="1210717651"/>
              </p:ext>
            </p:extLst>
          </p:nvPr>
        </p:nvGraphicFramePr>
        <p:xfrm>
          <a:off x="6300192" y="764704"/>
          <a:ext cx="2448271" cy="167106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6" name="5 Diagrama"/>
          <p:cNvGraphicFramePr/>
          <p:nvPr>
            <p:extLst>
              <p:ext uri="{D42A27DB-BD31-4B8C-83A1-F6EECF244321}">
                <p14:modId xmlns="" xmlns:p14="http://schemas.microsoft.com/office/powerpoint/2010/main" val="1684182898"/>
              </p:ext>
            </p:extLst>
          </p:nvPr>
        </p:nvGraphicFramePr>
        <p:xfrm>
          <a:off x="6372200" y="4581128"/>
          <a:ext cx="2294749" cy="1527051"/>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8199" name="Picture 7"/>
          <p:cNvPicPr>
            <a:picLocks noChangeAspect="1" noChangeArrowheads="1"/>
          </p:cNvPicPr>
          <p:nvPr/>
        </p:nvPicPr>
        <p:blipFill>
          <a:blip r:embed="rId18" cstate="print">
            <a:extLst>
              <a:ext uri="{28A0092B-C50C-407E-A947-70E740481C1C}">
                <a14:useLocalDpi xmlns="" xmlns:a14="http://schemas.microsoft.com/office/drawing/2010/main" val="0"/>
              </a:ext>
            </a:extLst>
          </a:blip>
          <a:srcRect/>
          <a:stretch>
            <a:fillRect/>
          </a:stretch>
        </p:blipFill>
        <p:spPr bwMode="auto">
          <a:xfrm>
            <a:off x="3257115" y="692696"/>
            <a:ext cx="2619375" cy="1743075"/>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2285984" y="2643182"/>
            <a:ext cx="5786478" cy="1938992"/>
          </a:xfrm>
          <a:prstGeom prst="rect">
            <a:avLst/>
          </a:prstGeom>
          <a:noFill/>
        </p:spPr>
        <p:txBody>
          <a:bodyPr wrap="square" rtlCol="0">
            <a:spAutoFit/>
          </a:bodyPr>
          <a:lstStyle/>
          <a:p>
            <a:pPr algn="ctr"/>
            <a:r>
              <a:rPr lang="en-US" sz="4000" b="1" dirty="0" smtClean="0"/>
              <a:t>¿Con </a:t>
            </a:r>
            <a:r>
              <a:rPr lang="en-US" sz="4000" b="1" dirty="0" err="1" smtClean="0"/>
              <a:t>qué</a:t>
            </a:r>
            <a:r>
              <a:rPr lang="en-US" sz="4000" b="1" dirty="0" smtClean="0"/>
              <a:t> </a:t>
            </a:r>
            <a:r>
              <a:rPr lang="en-US" sz="4000" b="1" dirty="0" err="1" smtClean="0"/>
              <a:t>países</a:t>
            </a:r>
            <a:r>
              <a:rPr lang="en-US" sz="4000" b="1" dirty="0" smtClean="0"/>
              <a:t> </a:t>
            </a:r>
            <a:r>
              <a:rPr lang="en-US" sz="4000" b="1" dirty="0" err="1" smtClean="0"/>
              <a:t>há</a:t>
            </a:r>
            <a:r>
              <a:rPr lang="en-US" sz="4000" b="1" dirty="0" smtClean="0"/>
              <a:t> </a:t>
            </a:r>
            <a:r>
              <a:rPr lang="en-US" sz="4000" b="1" dirty="0" err="1" smtClean="0"/>
              <a:t>firmado</a:t>
            </a:r>
            <a:r>
              <a:rPr lang="en-US" sz="4000" b="1" dirty="0" smtClean="0"/>
              <a:t> </a:t>
            </a:r>
            <a:r>
              <a:rPr lang="en-US" sz="4000" b="1" dirty="0" err="1" smtClean="0"/>
              <a:t>tratados</a:t>
            </a:r>
            <a:r>
              <a:rPr lang="en-US" sz="4000" b="1" dirty="0" smtClean="0"/>
              <a:t>  </a:t>
            </a:r>
            <a:r>
              <a:rPr lang="en-US" sz="4000" b="1" dirty="0" smtClean="0"/>
              <a:t/>
            </a:r>
            <a:br>
              <a:rPr lang="en-US" sz="4000" b="1" dirty="0" smtClean="0"/>
            </a:br>
            <a:r>
              <a:rPr lang="en-US" sz="4000" b="1" dirty="0" smtClean="0"/>
              <a:t>El Salvador?</a:t>
            </a:r>
            <a:endParaRPr lang="en-US" sz="4000" b="1" dirty="0"/>
          </a:p>
        </p:txBody>
      </p:sp>
      <p:pic>
        <p:nvPicPr>
          <p:cNvPr id="8200" name="Picture 8"/>
          <p:cNvPicPr>
            <a:picLocks noChangeAspect="1" noChangeArrowheads="1"/>
          </p:cNvPicPr>
          <p:nvPr/>
        </p:nvPicPr>
        <p:blipFill>
          <a:blip r:embed="rId19" cstate="print">
            <a:extLst>
              <a:ext uri="{BEBA8EAE-BF5A-486C-A8C5-ECC9F3942E4B}">
                <a14:imgProps xmlns="" xmlns:a14="http://schemas.microsoft.com/office/drawing/2010/main">
                  <a14:imgLayer r:embed="rId24">
                    <a14:imgEffect>
                      <a14:backgroundRemoval t="3516" b="89844" l="9766" r="95313"/>
                    </a14:imgEffect>
                  </a14:imgLayer>
                </a14:imgProps>
              </a:ext>
              <a:ext uri="{28A0092B-C50C-407E-A947-70E740481C1C}">
                <a14:useLocalDpi xmlns="" xmlns:a14="http://schemas.microsoft.com/office/drawing/2010/main" val="0"/>
              </a:ext>
            </a:extLst>
          </a:blip>
          <a:srcRect/>
          <a:stretch>
            <a:fillRect/>
          </a:stretch>
        </p:blipFill>
        <p:spPr bwMode="auto">
          <a:xfrm>
            <a:off x="2339752" y="4581128"/>
            <a:ext cx="2232510" cy="16561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9 Imagen" descr="http://www.sic.gob.hn/tratados_suscritos/img/dominicana.jpg"/>
          <p:cNvPicPr/>
          <p:nvPr/>
        </p:nvPicPr>
        <p:blipFill>
          <a:blip r:embed="rId25"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971600" y="2492896"/>
            <a:ext cx="1368152" cy="1728192"/>
          </a:xfrm>
          <a:prstGeom prst="rect">
            <a:avLst/>
          </a:prstGeom>
          <a:noFill/>
          <a:ln>
            <a:noFill/>
          </a:ln>
        </p:spPr>
      </p:pic>
      <p:pic>
        <p:nvPicPr>
          <p:cNvPr id="11" name="10 Imagen" descr="http://www.sic.gob.hn/tratados_suscritos/img/taiwan.jpg"/>
          <p:cNvPicPr/>
          <p:nvPr/>
        </p:nvPicPr>
        <p:blipFill>
          <a:blip r:embed="rId26"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4499992" y="4786322"/>
            <a:ext cx="2101850" cy="1306974"/>
          </a:xfrm>
          <a:prstGeom prst="rect">
            <a:avLst/>
          </a:prstGeom>
          <a:noFill/>
          <a:ln>
            <a:noFill/>
          </a:ln>
        </p:spPr>
      </p:pic>
    </p:spTree>
    <p:extLst>
      <p:ext uri="{BB962C8B-B14F-4D97-AF65-F5344CB8AC3E}">
        <p14:creationId xmlns="" xmlns:p14="http://schemas.microsoft.com/office/powerpoint/2010/main" val="16739437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692696"/>
            <a:ext cx="6965245" cy="1202485"/>
          </a:xfrm>
        </p:spPr>
        <p:txBody>
          <a:bodyPr>
            <a:normAutofit fontScale="90000"/>
          </a:bodyPr>
          <a:lstStyle/>
          <a:p>
            <a:r>
              <a:rPr lang="en-US" dirty="0" smtClean="0"/>
              <a:t>¿Con </a:t>
            </a:r>
            <a:r>
              <a:rPr lang="en-US" dirty="0" err="1" smtClean="0"/>
              <a:t>que</a:t>
            </a:r>
            <a:r>
              <a:rPr lang="en-US" dirty="0" smtClean="0"/>
              <a:t> </a:t>
            </a:r>
            <a:r>
              <a:rPr lang="en-US" dirty="0" err="1" smtClean="0"/>
              <a:t>paises</a:t>
            </a:r>
            <a:r>
              <a:rPr lang="en-US" dirty="0" smtClean="0"/>
              <a:t> a </a:t>
            </a:r>
            <a:r>
              <a:rPr lang="en-US" dirty="0" err="1" smtClean="0"/>
              <a:t>firmado</a:t>
            </a:r>
            <a:r>
              <a:rPr lang="en-US" dirty="0" smtClean="0"/>
              <a:t> </a:t>
            </a:r>
            <a:r>
              <a:rPr lang="en-US" dirty="0" err="1" smtClean="0"/>
              <a:t>tratados</a:t>
            </a:r>
            <a:r>
              <a:rPr lang="en-US" dirty="0" smtClean="0"/>
              <a:t>  El </a:t>
            </a:r>
            <a:r>
              <a:rPr lang="en-US" dirty="0" smtClean="0"/>
              <a:t>Salvador?</a:t>
            </a:r>
            <a:endParaRPr lang="en-US" dirty="0"/>
          </a:p>
        </p:txBody>
      </p:sp>
      <p:sp>
        <p:nvSpPr>
          <p:cNvPr id="3" name="2 Marcador de contenido"/>
          <p:cNvSpPr>
            <a:spLocks noGrp="1"/>
          </p:cNvSpPr>
          <p:nvPr>
            <p:ph idx="1"/>
          </p:nvPr>
        </p:nvSpPr>
        <p:spPr>
          <a:xfrm>
            <a:off x="1475656" y="1988840"/>
            <a:ext cx="6637352" cy="4248471"/>
          </a:xfrm>
        </p:spPr>
        <p:txBody>
          <a:bodyPr>
            <a:normAutofit lnSpcReduction="10000"/>
          </a:bodyPr>
          <a:lstStyle/>
          <a:p>
            <a:r>
              <a:rPr lang="es-SV" dirty="0" smtClean="0"/>
              <a:t>Tratado de Libre Comercio entre República Dominicana - Centroamérica y los Estados Unidos </a:t>
            </a:r>
          </a:p>
          <a:p>
            <a:r>
              <a:rPr lang="es-SV" dirty="0" smtClean="0"/>
              <a:t>TLC República Dominicana Centro </a:t>
            </a:r>
            <a:r>
              <a:rPr lang="es-SV" dirty="0" err="1" smtClean="0"/>
              <a:t>America</a:t>
            </a:r>
            <a:r>
              <a:rPr lang="es-SV" dirty="0" smtClean="0"/>
              <a:t> </a:t>
            </a:r>
          </a:p>
          <a:p>
            <a:r>
              <a:rPr lang="es-SV" dirty="0" smtClean="0"/>
              <a:t>TLC CA3 - MÉXICO </a:t>
            </a:r>
          </a:p>
          <a:p>
            <a:r>
              <a:rPr lang="es-SV" dirty="0" smtClean="0"/>
              <a:t>Tratado de Libre Comercio entre República EL Salvador - Honduras y la República de China (Taiwán) </a:t>
            </a:r>
          </a:p>
          <a:p>
            <a:r>
              <a:rPr lang="es-SV" dirty="0" smtClean="0"/>
              <a:t>Tratado de Libre Comercio entre Centroamérica y Chile</a:t>
            </a:r>
          </a:p>
          <a:p>
            <a:r>
              <a:rPr lang="es-SV" dirty="0" smtClean="0"/>
              <a:t>TLC CA3-COLOMBIA</a:t>
            </a:r>
          </a:p>
          <a:p>
            <a:pPr>
              <a:buNone/>
            </a:pPr>
            <a:endParaRPr lang="es-ES" sz="4500" dirty="0"/>
          </a:p>
          <a:p>
            <a:endParaRPr lang="en-US" dirty="0"/>
          </a:p>
        </p:txBody>
      </p:sp>
    </p:spTree>
    <p:extLst>
      <p:ext uri="{BB962C8B-B14F-4D97-AF65-F5344CB8AC3E}">
        <p14:creationId xmlns="" xmlns:p14="http://schemas.microsoft.com/office/powerpoint/2010/main" val="5036541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err="1" smtClean="0"/>
              <a:t>Productos</a:t>
            </a:r>
            <a:r>
              <a:rPr lang="en-US" dirty="0" smtClean="0"/>
              <a:t>  </a:t>
            </a:r>
            <a:r>
              <a:rPr lang="en-US" dirty="0" err="1" smtClean="0"/>
              <a:t>que</a:t>
            </a:r>
            <a:r>
              <a:rPr lang="en-US" dirty="0" smtClean="0"/>
              <a:t> El Salvador </a:t>
            </a:r>
            <a:r>
              <a:rPr lang="en-US" dirty="0" err="1" smtClean="0"/>
              <a:t>exporta</a:t>
            </a:r>
            <a:r>
              <a:rPr lang="en-US" dirty="0" smtClean="0"/>
              <a:t>.</a:t>
            </a:r>
            <a:endParaRPr lang="en-US" dirty="0"/>
          </a:p>
        </p:txBody>
      </p:sp>
      <p:sp>
        <p:nvSpPr>
          <p:cNvPr id="3" name="2 Marcador de contenido"/>
          <p:cNvSpPr>
            <a:spLocks noGrp="1"/>
          </p:cNvSpPr>
          <p:nvPr>
            <p:ph idx="1"/>
          </p:nvPr>
        </p:nvSpPr>
        <p:spPr>
          <a:xfrm>
            <a:off x="1187624" y="1844824"/>
            <a:ext cx="1800200" cy="3744415"/>
          </a:xfrm>
        </p:spPr>
        <p:txBody>
          <a:bodyPr>
            <a:noAutofit/>
          </a:bodyPr>
          <a:lstStyle/>
          <a:p>
            <a:pPr>
              <a:buNone/>
            </a:pPr>
            <a:r>
              <a:rPr lang="es-ES" sz="1600" dirty="0" smtClean="0"/>
              <a:t>Café</a:t>
            </a:r>
            <a:endParaRPr lang="es-ES" sz="1600" u="sng" dirty="0" smtClean="0"/>
          </a:p>
          <a:p>
            <a:pPr>
              <a:buNone/>
            </a:pPr>
            <a:r>
              <a:rPr lang="es-ES" sz="1800" dirty="0" smtClean="0"/>
              <a:t>Artes gráficas</a:t>
            </a:r>
            <a:r>
              <a:rPr lang="es-ES" sz="1800" u="sng" dirty="0"/>
              <a:t/>
            </a:r>
            <a:br>
              <a:rPr lang="es-ES" sz="1800" u="sng" dirty="0"/>
            </a:br>
            <a:r>
              <a:rPr lang="es-ES" sz="1800" dirty="0" smtClean="0"/>
              <a:t>Artesanías</a:t>
            </a:r>
            <a:r>
              <a:rPr lang="es-ES" sz="1800" u="sng" dirty="0"/>
              <a:t/>
            </a:r>
            <a:br>
              <a:rPr lang="es-ES" sz="1800" u="sng" dirty="0"/>
            </a:br>
            <a:r>
              <a:rPr lang="es-ES" sz="1800" dirty="0" smtClean="0"/>
              <a:t>Atún procesado</a:t>
            </a:r>
            <a:r>
              <a:rPr lang="es-ES" sz="1800" u="sng" dirty="0"/>
              <a:t/>
            </a:r>
            <a:br>
              <a:rPr lang="es-ES" sz="1800" u="sng" dirty="0"/>
            </a:br>
            <a:r>
              <a:rPr lang="es-ES" sz="1800" dirty="0" smtClean="0"/>
              <a:t>Azúcar</a:t>
            </a:r>
            <a:r>
              <a:rPr lang="es-ES" sz="1800" u="sng" dirty="0"/>
              <a:t/>
            </a:r>
            <a:br>
              <a:rPr lang="es-ES" sz="1800" u="sng" dirty="0"/>
            </a:br>
            <a:r>
              <a:rPr lang="es-ES" sz="1800" dirty="0" smtClean="0"/>
              <a:t>Café</a:t>
            </a:r>
          </a:p>
          <a:p>
            <a:pPr>
              <a:buNone/>
            </a:pPr>
            <a:r>
              <a:rPr lang="es-ES" sz="1800" dirty="0" smtClean="0"/>
              <a:t>Carne</a:t>
            </a:r>
            <a:br>
              <a:rPr lang="es-ES" sz="1800" dirty="0" smtClean="0"/>
            </a:br>
            <a:r>
              <a:rPr lang="es-ES" sz="1800" dirty="0" smtClean="0"/>
              <a:t>Calzado</a:t>
            </a:r>
            <a:br>
              <a:rPr lang="es-ES" sz="1800" dirty="0" smtClean="0"/>
            </a:br>
            <a:r>
              <a:rPr lang="es-ES" sz="1800" dirty="0" smtClean="0"/>
              <a:t>Cuero </a:t>
            </a:r>
          </a:p>
          <a:p>
            <a:pPr>
              <a:buNone/>
            </a:pPr>
            <a:r>
              <a:rPr lang="es-ES" sz="1800" dirty="0" smtClean="0"/>
              <a:t>Muebles</a:t>
            </a:r>
          </a:p>
          <a:p>
            <a:pPr>
              <a:buNone/>
            </a:pPr>
            <a:r>
              <a:rPr lang="es-ES" sz="1800" dirty="0" smtClean="0"/>
              <a:t>Maderas</a:t>
            </a:r>
            <a:br>
              <a:rPr lang="es-ES" sz="1800" dirty="0" smtClean="0"/>
            </a:br>
            <a:r>
              <a:rPr lang="es-ES" sz="1800" dirty="0" smtClean="0"/>
              <a:t>Oro, joyería </a:t>
            </a:r>
            <a:r>
              <a:rPr lang="es-ES" sz="1600" u="sng" dirty="0">
                <a:hlinkClick r:id="rId2"/>
              </a:rPr>
              <a:t/>
            </a:r>
            <a:br>
              <a:rPr lang="es-ES" sz="1600" u="sng" dirty="0">
                <a:hlinkClick r:id="rId2"/>
              </a:rPr>
            </a:br>
            <a:r>
              <a:rPr lang="es-ES" sz="1600" u="sng" dirty="0">
                <a:hlinkClick r:id="rId2"/>
              </a:rPr>
              <a:t/>
            </a:r>
            <a:br>
              <a:rPr lang="es-ES" sz="1600" u="sng" dirty="0">
                <a:hlinkClick r:id="rId2"/>
              </a:rPr>
            </a:br>
            <a:endParaRPr lang="en-US" sz="1600" dirty="0"/>
          </a:p>
        </p:txBody>
      </p:sp>
      <p:sp>
        <p:nvSpPr>
          <p:cNvPr id="4" name="3 Rectángulo"/>
          <p:cNvSpPr/>
          <p:nvPr/>
        </p:nvSpPr>
        <p:spPr>
          <a:xfrm>
            <a:off x="3275855" y="2053563"/>
            <a:ext cx="2088233" cy="4647426"/>
          </a:xfrm>
          <a:prstGeom prst="rect">
            <a:avLst/>
          </a:prstGeom>
        </p:spPr>
        <p:txBody>
          <a:bodyPr wrap="square">
            <a:spAutoFit/>
          </a:bodyPr>
          <a:lstStyle/>
          <a:p>
            <a:r>
              <a:rPr lang="es-ES" sz="2000" dirty="0" smtClean="0"/>
              <a:t>Libros, industria </a:t>
            </a:r>
            <a:r>
              <a:rPr lang="es-ES" sz="2000" dirty="0" err="1" smtClean="0"/>
              <a:t>editoriaL</a:t>
            </a:r>
            <a:r>
              <a:rPr lang="es-ES" sz="2000" dirty="0" smtClean="0"/>
              <a:t/>
            </a:r>
            <a:br>
              <a:rPr lang="es-ES" sz="2000" dirty="0" smtClean="0"/>
            </a:br>
            <a:r>
              <a:rPr lang="es-ES" sz="2000" dirty="0" smtClean="0"/>
              <a:t>Productos alimenticios</a:t>
            </a:r>
          </a:p>
          <a:p>
            <a:r>
              <a:rPr lang="es-SV" sz="2000" dirty="0" smtClean="0"/>
              <a:t>Productos Avícolas </a:t>
            </a:r>
          </a:p>
          <a:p>
            <a:r>
              <a:rPr lang="es-SV" sz="2000" dirty="0" smtClean="0"/>
              <a:t>Algodón </a:t>
            </a:r>
          </a:p>
          <a:p>
            <a:r>
              <a:rPr lang="es-SV" sz="2000" dirty="0" smtClean="0"/>
              <a:t>Arroz </a:t>
            </a:r>
          </a:p>
          <a:p>
            <a:r>
              <a:rPr lang="es-SV" sz="2000" dirty="0" smtClean="0"/>
              <a:t>Frijol de Soya </a:t>
            </a:r>
          </a:p>
          <a:p>
            <a:r>
              <a:rPr lang="es-SV" sz="2000" dirty="0" smtClean="0"/>
              <a:t>Productos de Papel </a:t>
            </a:r>
          </a:p>
          <a:p>
            <a:r>
              <a:rPr lang="es-ES" sz="1600" dirty="0" smtClean="0"/>
              <a:t/>
            </a:r>
            <a:br>
              <a:rPr lang="es-ES" sz="1600" dirty="0" smtClean="0"/>
            </a:br>
            <a:r>
              <a:rPr lang="es-ES" sz="1600" dirty="0" smtClean="0"/>
              <a:t/>
            </a:r>
            <a:br>
              <a:rPr lang="es-ES" sz="1600" dirty="0" smtClean="0"/>
            </a:br>
            <a:endParaRPr lang="en-US" sz="4400" dirty="0"/>
          </a:p>
        </p:txBody>
      </p:sp>
      <p:sp>
        <p:nvSpPr>
          <p:cNvPr id="5" name="4 Rectángulo"/>
          <p:cNvSpPr/>
          <p:nvPr/>
        </p:nvSpPr>
        <p:spPr>
          <a:xfrm>
            <a:off x="5580112" y="2060848"/>
            <a:ext cx="2304256" cy="3662541"/>
          </a:xfrm>
          <a:prstGeom prst="rect">
            <a:avLst/>
          </a:prstGeom>
        </p:spPr>
        <p:txBody>
          <a:bodyPr wrap="square">
            <a:spAutoFit/>
          </a:bodyPr>
          <a:lstStyle/>
          <a:p>
            <a:r>
              <a:rPr lang="es-ES" sz="1600" dirty="0" smtClean="0"/>
              <a:t/>
            </a:r>
            <a:br>
              <a:rPr lang="es-ES" sz="1600" dirty="0" smtClean="0"/>
            </a:br>
            <a:r>
              <a:rPr lang="es-SV" sz="2000" dirty="0" smtClean="0"/>
              <a:t> Químicos </a:t>
            </a:r>
          </a:p>
          <a:p>
            <a:r>
              <a:rPr lang="es-SV" sz="2000" dirty="0" smtClean="0"/>
              <a:t>Plásticos </a:t>
            </a:r>
          </a:p>
          <a:p>
            <a:r>
              <a:rPr lang="es-SV" sz="2000" dirty="0" smtClean="0"/>
              <a:t>Maquinaria</a:t>
            </a:r>
            <a:endParaRPr lang="es-ES" sz="2000" dirty="0" smtClean="0"/>
          </a:p>
          <a:p>
            <a:r>
              <a:rPr lang="es-ES" sz="2000" dirty="0" smtClean="0"/>
              <a:t>Textiles y prendas de vestir</a:t>
            </a:r>
          </a:p>
          <a:p>
            <a:r>
              <a:rPr lang="es-SV" sz="2000" dirty="0" smtClean="0"/>
              <a:t>Químicos </a:t>
            </a:r>
          </a:p>
          <a:p>
            <a:r>
              <a:rPr lang="es-SV" sz="2000" dirty="0" smtClean="0"/>
              <a:t>Papel</a:t>
            </a:r>
          </a:p>
          <a:p>
            <a:r>
              <a:rPr lang="es-SV" sz="2000" dirty="0" smtClean="0"/>
              <a:t>Producción de</a:t>
            </a:r>
          </a:p>
          <a:p>
            <a:r>
              <a:rPr lang="es-SV" sz="2000" dirty="0" smtClean="0"/>
              <a:t>Granjas</a:t>
            </a:r>
          </a:p>
          <a:p>
            <a:r>
              <a:rPr lang="es-SV" sz="2000" dirty="0" smtClean="0"/>
              <a:t>Y otros</a:t>
            </a:r>
          </a:p>
          <a:p>
            <a:endParaRPr lang="en-US" sz="1600" dirty="0"/>
          </a:p>
        </p:txBody>
      </p:sp>
    </p:spTree>
    <p:extLst>
      <p:ext uri="{BB962C8B-B14F-4D97-AF65-F5344CB8AC3E}">
        <p14:creationId xmlns="" xmlns:p14="http://schemas.microsoft.com/office/powerpoint/2010/main" val="493239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59632" y="1268760"/>
            <a:ext cx="6840760" cy="1008112"/>
          </a:xfrm>
        </p:spPr>
        <p:txBody>
          <a:bodyPr>
            <a:normAutofit fontScale="90000"/>
          </a:bodyPr>
          <a:lstStyle/>
          <a:p>
            <a:pPr algn="ctr"/>
            <a:r>
              <a:rPr lang="en-US" dirty="0" smtClean="0"/>
              <a:t>¿</a:t>
            </a:r>
            <a:r>
              <a:rPr lang="es-CO" dirty="0" smtClean="0">
                <a:solidFill>
                  <a:schemeClr val="accent2">
                    <a:lumMod val="75000"/>
                  </a:schemeClr>
                </a:solidFill>
              </a:rPr>
              <a:t>Qué</a:t>
            </a:r>
            <a:r>
              <a:rPr lang="en-US" dirty="0" smtClean="0">
                <a:solidFill>
                  <a:schemeClr val="accent2">
                    <a:lumMod val="75000"/>
                  </a:schemeClr>
                </a:solidFill>
              </a:rPr>
              <a:t> </a:t>
            </a:r>
            <a:r>
              <a:rPr lang="en-US" dirty="0" err="1" smtClean="0">
                <a:solidFill>
                  <a:schemeClr val="accent2">
                    <a:lumMod val="75000"/>
                  </a:schemeClr>
                </a:solidFill>
              </a:rPr>
              <a:t>es</a:t>
            </a:r>
            <a:r>
              <a:rPr lang="en-US" dirty="0" smtClean="0">
                <a:solidFill>
                  <a:schemeClr val="accent2">
                    <a:lumMod val="75000"/>
                  </a:schemeClr>
                </a:solidFill>
              </a:rPr>
              <a:t> un </a:t>
            </a:r>
            <a:r>
              <a:rPr lang="en-US" dirty="0" err="1" smtClean="0">
                <a:solidFill>
                  <a:schemeClr val="accent2">
                    <a:lumMod val="75000"/>
                  </a:schemeClr>
                </a:solidFill>
              </a:rPr>
              <a:t>tratado</a:t>
            </a:r>
            <a:r>
              <a:rPr lang="en-US" dirty="0" smtClean="0">
                <a:solidFill>
                  <a:schemeClr val="accent2">
                    <a:lumMod val="75000"/>
                  </a:schemeClr>
                </a:solidFill>
              </a:rPr>
              <a:t> de </a:t>
            </a:r>
            <a:r>
              <a:rPr lang="en-US" dirty="0" err="1" smtClean="0">
                <a:solidFill>
                  <a:schemeClr val="accent2">
                    <a:lumMod val="75000"/>
                  </a:schemeClr>
                </a:solidFill>
              </a:rPr>
              <a:t>libre</a:t>
            </a:r>
            <a:r>
              <a:rPr lang="en-US" dirty="0" smtClean="0">
                <a:solidFill>
                  <a:schemeClr val="accent2">
                    <a:lumMod val="75000"/>
                  </a:schemeClr>
                </a:solidFill>
              </a:rPr>
              <a:t> </a:t>
            </a:r>
            <a:r>
              <a:rPr lang="en-US" dirty="0" err="1" smtClean="0">
                <a:solidFill>
                  <a:schemeClr val="accent2">
                    <a:lumMod val="75000"/>
                  </a:schemeClr>
                </a:solidFill>
              </a:rPr>
              <a:t>comercio</a:t>
            </a:r>
            <a:r>
              <a:rPr lang="en-US" dirty="0" smtClean="0">
                <a:solidFill>
                  <a:schemeClr val="accent2">
                    <a:lumMod val="75000"/>
                  </a:schemeClr>
                </a:solidFill>
              </a:rPr>
              <a:t>?</a:t>
            </a:r>
            <a:endParaRPr lang="en-US" dirty="0">
              <a:solidFill>
                <a:schemeClr val="accent2">
                  <a:lumMod val="75000"/>
                </a:schemeClr>
              </a:solidFill>
            </a:endParaRPr>
          </a:p>
        </p:txBody>
      </p:sp>
      <p:sp>
        <p:nvSpPr>
          <p:cNvPr id="3" name="2 Subtítulo"/>
          <p:cNvSpPr>
            <a:spLocks noGrp="1"/>
          </p:cNvSpPr>
          <p:nvPr>
            <p:ph type="subTitle" idx="1"/>
          </p:nvPr>
        </p:nvSpPr>
        <p:spPr>
          <a:xfrm>
            <a:off x="1331640" y="2348880"/>
            <a:ext cx="1368152" cy="3168352"/>
          </a:xfrm>
        </p:spPr>
        <p:txBody>
          <a:bodyPr>
            <a:normAutofit fontScale="85000" lnSpcReduction="20000"/>
          </a:bodyPr>
          <a:lstStyle/>
          <a:p>
            <a:pPr algn="ctr"/>
            <a:r>
              <a:rPr lang="en-US" sz="9600" dirty="0" smtClean="0">
                <a:solidFill>
                  <a:schemeClr val="tx1"/>
                </a:solidFill>
                <a:latin typeface="Broadway" pitchFamily="82" charset="0"/>
              </a:rPr>
              <a:t>T L C</a:t>
            </a:r>
            <a:endParaRPr lang="en-US" sz="9600" dirty="0">
              <a:solidFill>
                <a:schemeClr val="tx1"/>
              </a:solidFill>
              <a:latin typeface="Broadway" pitchFamily="82" charset="0"/>
            </a:endParaRPr>
          </a:p>
        </p:txBody>
      </p:sp>
      <p:pic>
        <p:nvPicPr>
          <p:cNvPr id="2050" name="Picture 2"/>
          <p:cNvPicPr>
            <a:picLocks noChangeAspect="1" noChangeArrowheads="1"/>
          </p:cNvPicPr>
          <p:nvPr/>
        </p:nvPicPr>
        <p:blipFill>
          <a:blip r:embed="rId2" cstate="print"/>
          <a:srcRect/>
          <a:stretch>
            <a:fillRect/>
          </a:stretch>
        </p:blipFill>
        <p:spPr bwMode="auto">
          <a:xfrm>
            <a:off x="2915816" y="2276872"/>
            <a:ext cx="5040560" cy="3384376"/>
          </a:xfrm>
          <a:prstGeom prst="rect">
            <a:avLst/>
          </a:prstGeom>
          <a:noFill/>
          <a:ln w="9525">
            <a:noFill/>
            <a:miter lim="800000"/>
            <a:headEnd/>
            <a:tailEnd/>
          </a:ln>
        </p:spPr>
      </p:pic>
    </p:spTree>
    <p:extLst>
      <p:ext uri="{BB962C8B-B14F-4D97-AF65-F5344CB8AC3E}">
        <p14:creationId xmlns="" xmlns:p14="http://schemas.microsoft.com/office/powerpoint/2010/main" val="4165594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99592" y="1844824"/>
            <a:ext cx="4176464" cy="4473213"/>
          </a:xfrm>
          <a:prstGeom prst="rect">
            <a:avLst/>
          </a:prstGeom>
        </p:spPr>
        <p:txBody>
          <a:bodyPr wrap="square">
            <a:spAutoFit/>
          </a:bodyPr>
          <a:lstStyle/>
          <a:p>
            <a:pPr algn="ctr"/>
            <a:r>
              <a:rPr lang="es-ES" sz="2800" dirty="0" smtClean="0"/>
              <a:t>Es un acuerdo mediante el cual dos o más países reglamentan de manera comprehensiva sus relaciones comerciales, con el fin de incrementar los flujos de comercio e inversión y, por esa vía, su nivel de desarrollo económico y social.</a:t>
            </a:r>
            <a:endParaRPr lang="en-US" sz="2800" dirty="0"/>
          </a:p>
        </p:txBody>
      </p:sp>
      <p:sp>
        <p:nvSpPr>
          <p:cNvPr id="3" name="2 CuadroTexto"/>
          <p:cNvSpPr txBox="1"/>
          <p:nvPr/>
        </p:nvSpPr>
        <p:spPr>
          <a:xfrm>
            <a:off x="1259632" y="764704"/>
            <a:ext cx="3816424" cy="1107996"/>
          </a:xfrm>
          <a:prstGeom prst="rect">
            <a:avLst/>
          </a:prstGeom>
          <a:noFill/>
        </p:spPr>
        <p:txBody>
          <a:bodyPr wrap="square" rtlCol="0">
            <a:spAutoFit/>
          </a:bodyPr>
          <a:lstStyle/>
          <a:p>
            <a:pPr algn="ctr"/>
            <a:r>
              <a:rPr lang="en-US" sz="6600" b="1" dirty="0" smtClean="0">
                <a:ln w="12700">
                  <a:solidFill>
                    <a:schemeClr val="tx2">
                      <a:satMod val="155000"/>
                    </a:schemeClr>
                  </a:solidFill>
                  <a:prstDash val="solid"/>
                </a:ln>
                <a:effectLst>
                  <a:outerShdw blurRad="41275" dist="20320" dir="1800000" algn="tl" rotWithShape="0">
                    <a:srgbClr val="000000">
                      <a:alpha val="40000"/>
                    </a:srgbClr>
                  </a:outerShdw>
                </a:effectLst>
              </a:rPr>
              <a:t>T.L.C.</a:t>
            </a:r>
            <a:endParaRPr lang="en-US" sz="6600"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pic>
        <p:nvPicPr>
          <p:cNvPr id="1026" name="Picture 2"/>
          <p:cNvPicPr>
            <a:picLocks noChangeAspect="1" noChangeArrowheads="1"/>
          </p:cNvPicPr>
          <p:nvPr/>
        </p:nvPicPr>
        <p:blipFill>
          <a:blip r:embed="rId2" cstate="print"/>
          <a:srcRect/>
          <a:stretch>
            <a:fillRect/>
          </a:stretch>
        </p:blipFill>
        <p:spPr bwMode="auto">
          <a:xfrm>
            <a:off x="5076056" y="764704"/>
            <a:ext cx="3240360" cy="5328592"/>
          </a:xfrm>
          <a:prstGeom prst="rect">
            <a:avLst/>
          </a:prstGeom>
          <a:noFill/>
          <a:ln w="9525">
            <a:noFill/>
            <a:miter lim="800000"/>
            <a:headEnd/>
            <a:tailEnd/>
          </a:ln>
        </p:spPr>
      </p:pic>
    </p:spTree>
    <p:extLst>
      <p:ext uri="{BB962C8B-B14F-4D97-AF65-F5344CB8AC3E}">
        <p14:creationId xmlns="" xmlns:p14="http://schemas.microsoft.com/office/powerpoint/2010/main" val="14838613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¿Todos los tratados de libre comercio son iguales?</a:t>
            </a:r>
            <a:endParaRPr lang="en-US" dirty="0"/>
          </a:p>
        </p:txBody>
      </p:sp>
      <p:sp>
        <p:nvSpPr>
          <p:cNvPr id="3" name="2 Marcador de contenido"/>
          <p:cNvSpPr>
            <a:spLocks noGrp="1"/>
          </p:cNvSpPr>
          <p:nvPr>
            <p:ph idx="1"/>
          </p:nvPr>
        </p:nvSpPr>
        <p:spPr>
          <a:xfrm>
            <a:off x="1763689" y="2420888"/>
            <a:ext cx="5184576" cy="3240360"/>
          </a:xfrm>
        </p:spPr>
        <p:txBody>
          <a:bodyPr>
            <a:normAutofit fontScale="92500"/>
          </a:bodyPr>
          <a:lstStyle/>
          <a:p>
            <a:pPr algn="ctr"/>
            <a:r>
              <a:rPr lang="es-ES" dirty="0"/>
              <a:t>Los tratados de libre comercio no son todos iguales. Varían en su cobertura y su profundidad. Es decir, no todos abarcan los mismos temas y el nivel de compromisos asumidos por las partes (países firmantes) en los temas cubiertos no es siempre el mismo.</a:t>
            </a:r>
          </a:p>
          <a:p>
            <a:pPr marL="0" indent="0" algn="just">
              <a:buNone/>
            </a:pPr>
            <a:r>
              <a:rPr lang="es-ES" dirty="0"/>
              <a:t/>
            </a:r>
            <a:br>
              <a:rPr lang="es-ES" dirty="0"/>
            </a:br>
            <a:endParaRPr lang="en-US" dirty="0"/>
          </a:p>
        </p:txBody>
      </p:sp>
      <p:pic>
        <p:nvPicPr>
          <p:cNvPr id="1028" name="Picture 4" descr="http://www.portaldecarga.com/wp-content/uploads/2012/05/TLC-Multimodal-e133725989667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301746" y="4855722"/>
            <a:ext cx="2376264" cy="1782198"/>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4" descr="http://www.portaldecarga.com/wp-content/uploads/2012/05/TLC-Multimodal-e133725989667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6" y="4884131"/>
            <a:ext cx="2376264" cy="178219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53925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60000">
            <a:off x="1123957" y="871696"/>
            <a:ext cx="4017687" cy="990951"/>
          </a:xfrm>
        </p:spPr>
        <p:txBody>
          <a:bodyPr/>
          <a:lstStyle/>
          <a:p>
            <a:r>
              <a:rPr lang="en-US" b="1" dirty="0" err="1" smtClean="0"/>
              <a:t>Que</a:t>
            </a:r>
            <a:r>
              <a:rPr lang="en-US" b="1" dirty="0" smtClean="0"/>
              <a:t> </a:t>
            </a:r>
            <a:r>
              <a:rPr lang="en-US" b="1" dirty="0" err="1" smtClean="0"/>
              <a:t>debe</a:t>
            </a:r>
            <a:r>
              <a:rPr lang="en-US" b="1" dirty="0" smtClean="0"/>
              <a:t> </a:t>
            </a:r>
            <a:r>
              <a:rPr lang="en-US" b="1" dirty="0" err="1" smtClean="0"/>
              <a:t>tener</a:t>
            </a:r>
            <a:r>
              <a:rPr lang="en-US" b="1" dirty="0" smtClean="0"/>
              <a:t> </a:t>
            </a:r>
            <a:r>
              <a:rPr lang="en-US" b="1" dirty="0" err="1" smtClean="0"/>
              <a:t>como</a:t>
            </a:r>
            <a:r>
              <a:rPr lang="en-US" b="1" dirty="0" smtClean="0"/>
              <a:t> </a:t>
            </a:r>
            <a:r>
              <a:rPr lang="en-US" b="1" dirty="0" err="1" smtClean="0"/>
              <a:t>minimo</a:t>
            </a:r>
            <a:endParaRPr lang="en-US" b="1" dirty="0"/>
          </a:p>
        </p:txBody>
      </p:sp>
      <p:sp>
        <p:nvSpPr>
          <p:cNvPr id="4" name="3 Marcador de texto"/>
          <p:cNvSpPr>
            <a:spLocks noGrp="1"/>
          </p:cNvSpPr>
          <p:nvPr>
            <p:ph type="body" sz="half" idx="2"/>
          </p:nvPr>
        </p:nvSpPr>
        <p:spPr>
          <a:xfrm rot="-60000">
            <a:off x="993925" y="2132343"/>
            <a:ext cx="4369197" cy="3961093"/>
          </a:xfrm>
        </p:spPr>
        <p:txBody>
          <a:bodyPr>
            <a:normAutofit lnSpcReduction="10000"/>
          </a:bodyPr>
          <a:lstStyle/>
          <a:p>
            <a:pPr algn="just"/>
            <a:r>
              <a:rPr lang="es-ES" sz="2800" dirty="0"/>
              <a:t>Como mínimo, los tratados de libre comercio deben contener reglas y procedimientos respecto de la mayor parte de los bienes que pueden ser objeto de comercio entre las partes (universo arancelario).</a:t>
            </a:r>
          </a:p>
          <a:p>
            <a:r>
              <a:rPr lang="es-ES" sz="1900" dirty="0"/>
              <a:t> </a:t>
            </a:r>
          </a:p>
          <a:p>
            <a:endParaRPr lang="en-US" dirty="0"/>
          </a:p>
        </p:txBody>
      </p:sp>
      <p:pic>
        <p:nvPicPr>
          <p:cNvPr id="6" name="5 Imagen" descr="http://www.sic.gob.hn/tratados_suscritos/img/taiwan.jpg"/>
          <p:cNvPicPr/>
          <p:nvPr/>
        </p:nvPicPr>
        <p:blipFill>
          <a:blip r:embed="rId2"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5580112" y="1268760"/>
            <a:ext cx="2376264" cy="4608512"/>
          </a:xfrm>
          <a:prstGeom prst="rect">
            <a:avLst/>
          </a:prstGeom>
          <a:noFill/>
          <a:ln>
            <a:noFill/>
          </a:ln>
        </p:spPr>
      </p:pic>
    </p:spTree>
    <p:extLst>
      <p:ext uri="{BB962C8B-B14F-4D97-AF65-F5344CB8AC3E}">
        <p14:creationId xmlns="" xmlns:p14="http://schemas.microsoft.com/office/powerpoint/2010/main" val="36502459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
            </a:r>
            <a:br>
              <a:rPr lang="es-ES" dirty="0"/>
            </a:br>
            <a:r>
              <a:rPr lang="es-ES" dirty="0"/>
              <a:t>¿Por qué es importante firmar tratados de libre comercio?</a:t>
            </a:r>
            <a:br>
              <a:rPr lang="es-ES" dirty="0"/>
            </a:br>
            <a:endParaRPr lang="en-US" dirty="0"/>
          </a:p>
        </p:txBody>
      </p:sp>
      <p:sp>
        <p:nvSpPr>
          <p:cNvPr id="3" name="2 Marcador de contenido"/>
          <p:cNvSpPr>
            <a:spLocks noGrp="1"/>
          </p:cNvSpPr>
          <p:nvPr>
            <p:ph idx="1"/>
          </p:nvPr>
        </p:nvSpPr>
        <p:spPr>
          <a:xfrm>
            <a:off x="1403648" y="2276872"/>
            <a:ext cx="6196405" cy="3603812"/>
          </a:xfrm>
        </p:spPr>
        <p:txBody>
          <a:bodyPr>
            <a:normAutofit fontScale="92500" lnSpcReduction="20000"/>
          </a:bodyPr>
          <a:lstStyle/>
          <a:p>
            <a:pPr algn="just"/>
            <a:r>
              <a:rPr lang="es-ES" dirty="0"/>
              <a:t>Porque constituyen un medio eficaz para proveer un entorno estable y sin barreras para el comercio y la inversión y de esta forma garantizar el acceso de los productos y servicios del país a los mercados externos. Al ser aprovechado por los empresarios nacionales, permite que la economía del país crezca, aumente la comercialización de productos nacionales, se genere más empleo, se modernice el aparato productivo, mejore el bienestar de la población y, adicionalmente, se promueva la creación de nuevas empresas por parte de inversionistas nacionales y extranjeros.</a:t>
            </a:r>
            <a:endParaRPr lang="en-US" dirty="0"/>
          </a:p>
        </p:txBody>
      </p:sp>
    </p:spTree>
    <p:extLst>
      <p:ext uri="{BB962C8B-B14F-4D97-AF65-F5344CB8AC3E}">
        <p14:creationId xmlns="" xmlns:p14="http://schemas.microsoft.com/office/powerpoint/2010/main" val="2436395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971600" y="908720"/>
            <a:ext cx="6984776" cy="1008112"/>
          </a:xfrm>
        </p:spPr>
        <p:txBody>
          <a:bodyPr>
            <a:normAutofit fontScale="62500" lnSpcReduction="20000"/>
          </a:bodyPr>
          <a:lstStyle/>
          <a:p>
            <a:endParaRPr lang="es-ES" dirty="0"/>
          </a:p>
          <a:p>
            <a:r>
              <a:rPr lang="es-ES" sz="4000" dirty="0">
                <a:solidFill>
                  <a:schemeClr val="accent2">
                    <a:lumMod val="75000"/>
                  </a:schemeClr>
                </a:solidFill>
              </a:rPr>
              <a:t>¿Qué pasa después de que los tratados son negociados?</a:t>
            </a:r>
          </a:p>
          <a:p>
            <a:endParaRPr lang="en-US" dirty="0"/>
          </a:p>
        </p:txBody>
      </p:sp>
      <p:sp>
        <p:nvSpPr>
          <p:cNvPr id="5" name="4 Marcador de contenido"/>
          <p:cNvSpPr>
            <a:spLocks noGrp="1"/>
          </p:cNvSpPr>
          <p:nvPr>
            <p:ph sz="quarter" idx="13"/>
          </p:nvPr>
        </p:nvSpPr>
        <p:spPr>
          <a:xfrm>
            <a:off x="1043608" y="1772816"/>
            <a:ext cx="4392488" cy="4320480"/>
          </a:xfrm>
          <a:solidFill>
            <a:schemeClr val="bg1"/>
          </a:solidFill>
        </p:spPr>
        <p:txBody>
          <a:bodyPr>
            <a:noAutofit/>
          </a:bodyPr>
          <a:lstStyle/>
          <a:p>
            <a:pPr algn="just"/>
            <a:r>
              <a:rPr lang="es-ES" dirty="0"/>
              <a:t>Una vez los tratados son negociados y firmados por los gobiernos, los textos son sometidos a consideración de los congresos de los respectivos países para su aprobación. Una vez aprobados son ratificados y en ese momento se vuelven obligatorios para las partes.</a:t>
            </a:r>
            <a:r>
              <a:rPr lang="es-ES" sz="2000" dirty="0"/>
              <a:t/>
            </a:r>
            <a:br>
              <a:rPr lang="es-ES" sz="2000" dirty="0"/>
            </a:br>
            <a:endParaRPr lang="en-US" sz="2000" dirty="0"/>
          </a:p>
        </p:txBody>
      </p:sp>
      <p:pic>
        <p:nvPicPr>
          <p:cNvPr id="6" name="5 Imagen" descr="http://www.sic.gob.hn/tratados_suscritos/img/TLC-CA3-COLOMBIA.jpg"/>
          <p:cNvPicPr/>
          <p:nvPr/>
        </p:nvPicPr>
        <p:blipFill>
          <a:blip r:embed="rId2"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5652120" y="1628800"/>
            <a:ext cx="2376264" cy="2016224"/>
          </a:xfrm>
          <a:prstGeom prst="rect">
            <a:avLst/>
          </a:prstGeom>
          <a:noFill/>
          <a:ln>
            <a:noFill/>
          </a:ln>
        </p:spPr>
      </p:pic>
      <p:pic>
        <p:nvPicPr>
          <p:cNvPr id="7" name="6 Imagen" descr="http://www.sic.gob.hn/tratados_suscritos/img/mexico.jpg"/>
          <p:cNvPicPr/>
          <p:nvPr/>
        </p:nvPicPr>
        <p:blipFill>
          <a:blip r:embed="rId3"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5724128" y="3717032"/>
            <a:ext cx="2376264" cy="2016224"/>
          </a:xfrm>
          <a:prstGeom prst="rect">
            <a:avLst/>
          </a:prstGeom>
          <a:noFill/>
          <a:ln>
            <a:noFill/>
          </a:ln>
        </p:spPr>
      </p:pic>
    </p:spTree>
    <p:extLst>
      <p:ext uri="{BB962C8B-B14F-4D97-AF65-F5344CB8AC3E}">
        <p14:creationId xmlns="" xmlns:p14="http://schemas.microsoft.com/office/powerpoint/2010/main" val="24757462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60000">
            <a:off x="895071" y="931546"/>
            <a:ext cx="3959837" cy="985924"/>
          </a:xfrm>
        </p:spPr>
        <p:txBody>
          <a:bodyPr>
            <a:normAutofit fontScale="90000"/>
          </a:bodyPr>
          <a:lstStyle/>
          <a:p>
            <a:r>
              <a:rPr lang="es-ES" dirty="0"/>
              <a:t>¿Por cuánto tiempo permanecen vigentes los tratados de libre comercio?</a:t>
            </a:r>
            <a:endParaRPr lang="en-US" dirty="0"/>
          </a:p>
        </p:txBody>
      </p:sp>
      <p:sp>
        <p:nvSpPr>
          <p:cNvPr id="4" name="3 Marcador de texto"/>
          <p:cNvSpPr>
            <a:spLocks noGrp="1"/>
          </p:cNvSpPr>
          <p:nvPr>
            <p:ph type="body" sz="half" idx="2"/>
          </p:nvPr>
        </p:nvSpPr>
        <p:spPr>
          <a:xfrm rot="-60000">
            <a:off x="996629" y="1988347"/>
            <a:ext cx="3786691" cy="4103483"/>
          </a:xfrm>
        </p:spPr>
        <p:txBody>
          <a:bodyPr>
            <a:normAutofit fontScale="77500" lnSpcReduction="20000"/>
          </a:bodyPr>
          <a:lstStyle/>
          <a:p>
            <a:r>
              <a:rPr lang="es-ES" sz="2900" dirty="0"/>
              <a:t>En general, los tratados de libre comercio no están sometidos a término. Es decir, permanecen vigentes hasta que una de las partes proponga a la otra su renegociación o terminación</a:t>
            </a:r>
            <a:r>
              <a:rPr lang="es-ES" sz="2600" dirty="0"/>
              <a:t>. </a:t>
            </a:r>
            <a:r>
              <a:rPr lang="es-ES" sz="2900" dirty="0"/>
              <a:t>Esto se realiza mediante un procedimiento regulado por el mismo tratado y por el Derecho Internacional, que se conoce como “denuncia” del tratado.</a:t>
            </a:r>
          </a:p>
          <a:p>
            <a:r>
              <a:rPr lang="es-ES" sz="1900" dirty="0"/>
              <a:t> </a:t>
            </a:r>
          </a:p>
          <a:p>
            <a:endParaRPr lang="en-US" sz="1800" dirty="0"/>
          </a:p>
        </p:txBody>
      </p:sp>
      <p:pic>
        <p:nvPicPr>
          <p:cNvPr id="11268" name="Picture 4" descr="http://upload.wikimedia.org/wikipedia/commons/0/05/Mauricio_Funes_with_Lula_da_Silva%2C_1952WD203.jpg"/>
          <p:cNvPicPr>
            <a:picLocks noChangeAspect="1" noChangeArrowheads="1"/>
          </p:cNvPicPr>
          <p:nvPr/>
        </p:nvPicPr>
        <p:blipFill>
          <a:blip r:embed="rId2" cstate="print"/>
          <a:srcRect/>
          <a:stretch>
            <a:fillRect/>
          </a:stretch>
        </p:blipFill>
        <p:spPr bwMode="auto">
          <a:xfrm>
            <a:off x="4932040" y="908720"/>
            <a:ext cx="3221583" cy="5040560"/>
          </a:xfrm>
          <a:prstGeom prst="rect">
            <a:avLst/>
          </a:prstGeom>
          <a:noFill/>
        </p:spPr>
      </p:pic>
    </p:spTree>
    <p:extLst>
      <p:ext uri="{BB962C8B-B14F-4D97-AF65-F5344CB8AC3E}">
        <p14:creationId xmlns="" xmlns:p14="http://schemas.microsoft.com/office/powerpoint/2010/main" val="34113135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548680"/>
            <a:ext cx="6965245" cy="1202485"/>
          </a:xfrm>
        </p:spPr>
        <p:txBody>
          <a:bodyPr>
            <a:noAutofit/>
          </a:bodyPr>
          <a:lstStyle/>
          <a:p>
            <a:r>
              <a:rPr lang="es-ES" sz="2800" dirty="0"/>
              <a:t>¿Quién garantiza que las negociaciones efectivamente se hagan en beneficio del país y no de unos pocos?</a:t>
            </a:r>
            <a:endParaRPr lang="en-US" sz="2800" dirty="0"/>
          </a:p>
        </p:txBody>
      </p:sp>
      <p:sp>
        <p:nvSpPr>
          <p:cNvPr id="3" name="2 Marcador de contenido"/>
          <p:cNvSpPr>
            <a:spLocks noGrp="1"/>
          </p:cNvSpPr>
          <p:nvPr>
            <p:ph sz="quarter" idx="13"/>
          </p:nvPr>
        </p:nvSpPr>
        <p:spPr>
          <a:xfrm rot="21235101">
            <a:off x="942690" y="2084917"/>
            <a:ext cx="3370188" cy="3711284"/>
          </a:xfrm>
        </p:spPr>
        <p:txBody>
          <a:bodyPr>
            <a:noAutofit/>
          </a:bodyPr>
          <a:lstStyle/>
          <a:p>
            <a:pPr algn="just"/>
            <a:r>
              <a:rPr lang="es-ES" sz="1600" dirty="0"/>
              <a:t>En primer lugar, la posición negociadora de </a:t>
            </a:r>
            <a:r>
              <a:rPr lang="es-ES" sz="1600" dirty="0" smtClean="0"/>
              <a:t>un país se </a:t>
            </a:r>
            <a:r>
              <a:rPr lang="es-ES" sz="1600" dirty="0"/>
              <a:t>construye luego de un largo proceso de consultas entre las diversas entidades del Gobierno, los empresarios, los gremios de la producción, las organizaciones sociales, las universidades</a:t>
            </a:r>
            <a:br>
              <a:rPr lang="es-ES" sz="1600" dirty="0"/>
            </a:br>
            <a:r>
              <a:rPr lang="es-ES" sz="1600" dirty="0"/>
              <a:t>y el propio Congreso de la República</a:t>
            </a:r>
            <a:r>
              <a:rPr lang="es-ES" sz="1600" dirty="0" smtClean="0"/>
              <a:t>.</a:t>
            </a:r>
          </a:p>
          <a:p>
            <a:pPr algn="just">
              <a:buNone/>
            </a:pPr>
            <a:endParaRPr lang="es-ES" sz="1600" dirty="0"/>
          </a:p>
          <a:p>
            <a:pPr algn="just"/>
            <a:r>
              <a:rPr lang="es-ES" sz="1600" dirty="0" smtClean="0"/>
              <a:t>las decisiones las toman luego de </a:t>
            </a:r>
            <a:r>
              <a:rPr lang="es-ES" sz="1600" dirty="0"/>
              <a:t>un proceso de concertación entre las diversas entidades estatales. </a:t>
            </a:r>
            <a:endParaRPr lang="en-US" sz="1600" dirty="0"/>
          </a:p>
        </p:txBody>
      </p:sp>
      <p:sp>
        <p:nvSpPr>
          <p:cNvPr id="4" name="3 Marcador de contenido"/>
          <p:cNvSpPr>
            <a:spLocks noGrp="1"/>
          </p:cNvSpPr>
          <p:nvPr>
            <p:ph sz="quarter" idx="14"/>
          </p:nvPr>
        </p:nvSpPr>
        <p:spPr>
          <a:xfrm rot="245040">
            <a:off x="4677708" y="2025555"/>
            <a:ext cx="3200400" cy="4127762"/>
          </a:xfrm>
        </p:spPr>
        <p:txBody>
          <a:bodyPr>
            <a:noAutofit/>
          </a:bodyPr>
          <a:lstStyle/>
          <a:p>
            <a:pPr algn="just"/>
            <a:r>
              <a:rPr lang="es-ES" sz="1800" dirty="0"/>
              <a:t>Este largo proceso democrático y participativo, llevado a cabo por diversas entidades independientes y con la participación de la ciudadanía, es el que permite que los acuerdos comerciales internacionales no se conviertan en leyes de la República sin contar con los frenos y balances necesarios para garantizar que los mismos se suscriban en beneficio del país.</a:t>
            </a:r>
            <a:endParaRPr lang="en-US" sz="1800" dirty="0"/>
          </a:p>
        </p:txBody>
      </p:sp>
    </p:spTree>
    <p:extLst>
      <p:ext uri="{BB962C8B-B14F-4D97-AF65-F5344CB8AC3E}">
        <p14:creationId xmlns="" xmlns:p14="http://schemas.microsoft.com/office/powerpoint/2010/main" val="13218145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651</TotalTime>
  <Words>763</Words>
  <Application>Microsoft Office PowerPoint</Application>
  <PresentationFormat>Presentación en pantalla (4:3)</PresentationFormat>
  <Paragraphs>70</Paragraphs>
  <Slides>15</Slides>
  <Notes>1</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Chincheta</vt:lpstr>
      <vt:lpstr>COMERCIO INTERNACIONAL</vt:lpstr>
      <vt:lpstr>¿Qué es un tratado de libre comercio?</vt:lpstr>
      <vt:lpstr>Diapositiva 3</vt:lpstr>
      <vt:lpstr>¿Todos los tratados de libre comercio son iguales?</vt:lpstr>
      <vt:lpstr>Que debe tener como minimo</vt:lpstr>
      <vt:lpstr> ¿Por qué es importante firmar tratados de libre comercio? </vt:lpstr>
      <vt:lpstr>Diapositiva 7</vt:lpstr>
      <vt:lpstr>¿Por cuánto tiempo permanecen vigentes los tratados de libre comercio?</vt:lpstr>
      <vt:lpstr>¿Quién garantiza que las negociaciones efectivamente se hagan en beneficio del país y no de unos pocos?</vt:lpstr>
      <vt:lpstr>  ¿Cuáles son las ventajas de firmar tratados de libre comercio? </vt:lpstr>
      <vt:lpstr>¿Cuáles son las ventajas de firmar tratados de libre comercio? </vt:lpstr>
      <vt:lpstr>¿Cuáles son las desventajas de firmar tratados de libre comercio?   </vt:lpstr>
      <vt:lpstr>Diapositiva 13</vt:lpstr>
      <vt:lpstr>¿Con que paises a firmado tratados  El Salvador?</vt:lpstr>
      <vt:lpstr>Productos  que El Salvador exporta.</vt:lpstr>
    </vt:vector>
  </TitlesOfParts>
  <Company>WindowsWolf.com.ar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 es un tratado de libre comercio?</dc:title>
  <dc:creator>Wolf</dc:creator>
  <cp:lastModifiedBy>Administrador</cp:lastModifiedBy>
  <cp:revision>43</cp:revision>
  <dcterms:created xsi:type="dcterms:W3CDTF">2012-06-09T11:15:30Z</dcterms:created>
  <dcterms:modified xsi:type="dcterms:W3CDTF">2012-07-16T14:25:11Z</dcterms:modified>
</cp:coreProperties>
</file>