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sldIdLst>
    <p:sldId id="277" r:id="rId2"/>
    <p:sldId id="256" r:id="rId3"/>
    <p:sldId id="257" r:id="rId4"/>
    <p:sldId id="258" r:id="rId5"/>
    <p:sldId id="261" r:id="rId6"/>
    <p:sldId id="262" r:id="rId7"/>
    <p:sldId id="263" r:id="rId8"/>
    <p:sldId id="264" r:id="rId9"/>
    <p:sldId id="265" r:id="rId10"/>
    <p:sldId id="266" r:id="rId11"/>
    <p:sldId id="267" r:id="rId12"/>
    <p:sldId id="259" r:id="rId13"/>
    <p:sldId id="268" r:id="rId14"/>
    <p:sldId id="269" r:id="rId15"/>
    <p:sldId id="270" r:id="rId16"/>
    <p:sldId id="260" r:id="rId17"/>
    <p:sldId id="271" r:id="rId18"/>
    <p:sldId id="272" r:id="rId19"/>
    <p:sldId id="273" r:id="rId20"/>
    <p:sldId id="274" r:id="rId21"/>
    <p:sldId id="275" r:id="rId22"/>
    <p:sldId id="276" r:id="rId23"/>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6" autoAdjust="0"/>
    <p:restoredTop sz="94660"/>
  </p:normalViewPr>
  <p:slideViewPr>
    <p:cSldViewPr snapToGrid="0">
      <p:cViewPr varScale="1">
        <p:scale>
          <a:sx n="44" d="100"/>
          <a:sy n="44" d="100"/>
        </p:scale>
        <p:origin x="8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1E700B27-DE4C-4B9E-BB11-B9027034A00F}" type="datetime1">
              <a:rPr lang="en-US" smtClean="0"/>
              <a:t>10/3/2012</a:t>
            </a:fld>
            <a:endParaRPr lang="en-US" dirty="0"/>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7" name="Freeform 6"/>
          <p:cNvSpPr>
            <a:spLocks/>
          </p:cNvSpPr>
          <p:nvPr/>
        </p:nvSpPr>
        <p:spPr bwMode="auto">
          <a:xfrm>
            <a:off x="0" y="4323811"/>
            <a:ext cx="1744198" cy="778589"/>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a:xfrm>
            <a:off x="531674" y="4529541"/>
            <a:ext cx="779564" cy="365125"/>
          </a:xfrm>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272410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ítulo y leyenda">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8845AC5-A3F8-44AA-BA8F-596CDCC976D3}"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a:p>
        </p:txBody>
      </p:sp>
      <p:sp>
        <p:nvSpPr>
          <p:cNvPr id="9" name="Freeform 11"/>
          <p:cNvSpPr>
            <a:spLocks/>
          </p:cNvSpPr>
          <p:nvPr/>
        </p:nvSpPr>
        <p:spPr bwMode="auto">
          <a:xfrm flipV="1">
            <a:off x="-4187" y="31781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a:xfrm>
            <a:off x="531674" y="3244140"/>
            <a:ext cx="779564" cy="365125"/>
          </a:xfrm>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418853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y leyenda">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873B183-A821-4095-A363-9EC968635539}"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a:p>
        </p:txBody>
      </p:sp>
      <p:sp>
        <p:nvSpPr>
          <p:cNvPr id="11" name="Freeform 11"/>
          <p:cNvSpPr>
            <a:spLocks/>
          </p:cNvSpPr>
          <p:nvPr/>
        </p:nvSpPr>
        <p:spPr bwMode="auto">
          <a:xfrm flipV="1">
            <a:off x="-4187" y="31781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a:xfrm>
            <a:off x="531674" y="3244140"/>
            <a:ext cx="779564" cy="365125"/>
          </a:xfrm>
        </p:spPr>
        <p:txBody>
          <a:bodyPr/>
          <a:lstStyle/>
          <a:p>
            <a:fld id="{D57F1E4F-1CFF-5643-939E-217C01CDF565}" type="slidenum">
              <a:rPr lang="es-SV" smtClean="0"/>
              <a:pPr/>
              <a:t>‹Nº›</a:t>
            </a:fld>
            <a:endParaRPr lang="es-SV"/>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Haga clic para modificar el estilo de texto del patrón</a:t>
            </a:r>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baseline="0" dirty="0" smtClean="0">
                <a:ln w="3175" cmpd="sng">
                  <a:noFill/>
                </a:ln>
                <a:solidFill>
                  <a:schemeClr val="accent1"/>
                </a:solidFill>
                <a:effectLst/>
                <a:latin typeface="Arial"/>
              </a:rPr>
              <a:t>“</a:t>
            </a:r>
            <a:endParaRPr lang="en-US" sz="7998" baseline="0" dirty="0">
              <a:ln w="3175" cmpd="sng">
                <a:noFill/>
              </a:ln>
              <a:solidFill>
                <a:schemeClr val="accent1"/>
              </a:solidFill>
              <a:effectLst/>
              <a:latin typeface="Arial"/>
            </a:endParaRP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smtClean="0">
                <a:solidFill>
                  <a:schemeClr val="accent1"/>
                </a:solidFill>
              </a:rPr>
              <a:t>”</a:t>
            </a:r>
            <a:endParaRPr lang="en-US" sz="7998" dirty="0">
              <a:solidFill>
                <a:schemeClr val="accent1"/>
              </a:solidFill>
            </a:endParaRPr>
          </a:p>
        </p:txBody>
      </p:sp>
    </p:spTree>
    <p:extLst>
      <p:ext uri="{BB962C8B-B14F-4D97-AF65-F5344CB8AC3E}">
        <p14:creationId xmlns:p14="http://schemas.microsoft.com/office/powerpoint/2010/main" val="229576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yenda - Tarjeta para el nombre">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defRPr lang="en-US" smtClean="0">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0D28A18-4E04-4524-A41D-615DACC98A39}" type="datetime1">
              <a:rPr lang="en-US" smtClean="0"/>
              <a:t>10/3/2012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9" name="Freeform 11"/>
          <p:cNvSpPr>
            <a:spLocks/>
          </p:cNvSpPr>
          <p:nvPr/>
        </p:nvSpPr>
        <p:spPr bwMode="auto">
          <a:xfrm flipV="1">
            <a:off x="-4187" y="491172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7" name="Slide Number Placeholder 6"/>
          <p:cNvSpPr>
            <a:spLocks noGrp="1"/>
          </p:cNvSpPr>
          <p:nvPr>
            <p:ph type="sldNum" sz="quarter" idx="12"/>
          </p:nvPr>
        </p:nvSpPr>
        <p:spPr>
          <a:xfrm>
            <a:off x="531674" y="4983088"/>
            <a:ext cx="779564" cy="365125"/>
          </a:xfrm>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3246679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2849207" y="627407"/>
            <a:ext cx="8388913" cy="2880020"/>
          </a:xfrm>
        </p:spPr>
        <p:txBody>
          <a:bodyPr anchor="ctr">
            <a:normAutofit/>
          </a:bodyPr>
          <a:lstStyle>
            <a:lvl1pPr algn="l">
              <a:defRPr sz="4799"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defRPr lang="en-US" smtClean="0">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E0D914D-B099-4142-A885-11F276715148}" type="datetime1">
              <a:rPr lang="en-US" smtClean="0"/>
              <a:t>10/3/2012</a:t>
            </a:fld>
            <a:endParaRPr lang="en-US" dirty="0"/>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11" name="Freeform 11"/>
          <p:cNvSpPr>
            <a:spLocks/>
          </p:cNvSpPr>
          <p:nvPr/>
        </p:nvSpPr>
        <p:spPr bwMode="auto">
          <a:xfrm flipV="1">
            <a:off x="-4187" y="491172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7" name="Slide Number Placeholder 6"/>
          <p:cNvSpPr>
            <a:spLocks noGrp="1"/>
          </p:cNvSpPr>
          <p:nvPr>
            <p:ph type="sldNum" sz="quarter" idx="12"/>
          </p:nvPr>
        </p:nvSpPr>
        <p:spPr>
          <a:xfrm>
            <a:off x="531674" y="4983088"/>
            <a:ext cx="779564"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baseline="0" dirty="0" smtClean="0">
                <a:ln w="3175" cmpd="sng">
                  <a:noFill/>
                </a:ln>
                <a:solidFill>
                  <a:schemeClr val="accent1"/>
                </a:solidFill>
                <a:effectLst/>
                <a:latin typeface="Arial"/>
              </a:rPr>
              <a:t>“</a:t>
            </a:r>
            <a:endParaRPr lang="en-US" sz="7998" baseline="0" dirty="0">
              <a:ln w="3175" cmpd="sng">
                <a:noFill/>
              </a:ln>
              <a:solidFill>
                <a:schemeClr val="accent1"/>
              </a:solidFill>
              <a:effectLst/>
              <a:latin typeface="Arial"/>
            </a:endParaRP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smtClean="0">
                <a:solidFill>
                  <a:schemeClr val="accent1"/>
                </a:solidFill>
              </a:rPr>
              <a:t>”</a:t>
            </a:r>
            <a:endParaRPr lang="en-US" sz="7998" dirty="0">
              <a:solidFill>
                <a:schemeClr val="accent1"/>
              </a:solidFill>
            </a:endParaRPr>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Haga clic para modificar el estilo de texto del patrón</a:t>
            </a:r>
          </a:p>
        </p:txBody>
      </p:sp>
    </p:spTree>
    <p:extLst>
      <p:ext uri="{BB962C8B-B14F-4D97-AF65-F5344CB8AC3E}">
        <p14:creationId xmlns:p14="http://schemas.microsoft.com/office/powerpoint/2010/main" val="5883077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defRPr lang="en-US" smtClean="0">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E24BEDFD-7ABF-4357-805F-D84EAA135012}" type="datetime1">
              <a:rPr lang="en-US" smtClean="0"/>
              <a:t>10/3/2012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9" name="Freeform 11"/>
          <p:cNvSpPr>
            <a:spLocks/>
          </p:cNvSpPr>
          <p:nvPr/>
        </p:nvSpPr>
        <p:spPr bwMode="auto">
          <a:xfrm flipV="1">
            <a:off x="-4187" y="491172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7" name="Slide Number Placeholder 6"/>
          <p:cNvSpPr>
            <a:spLocks noGrp="1"/>
          </p:cNvSpPr>
          <p:nvPr>
            <p:ph type="sldNum" sz="quarter" idx="12"/>
          </p:nvPr>
        </p:nvSpPr>
        <p:spPr>
          <a:xfrm>
            <a:off x="531674" y="4983088"/>
            <a:ext cx="779564" cy="365125"/>
          </a:xfrm>
        </p:spPr>
        <p:txBody>
          <a:bodyPr/>
          <a:lstStyle/>
          <a:p>
            <a:fld id="{D57F1E4F-1CFF-5643-939E-217C01CDF565}" type="slidenum">
              <a:rPr lang="es-SV" smtClean="0"/>
              <a:pPr/>
              <a:t>‹Nº›</a:t>
            </a:fld>
            <a:endParaRPr lang="es-SV"/>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Haga clic para modificar el estilo de texto del patrón</a:t>
            </a:r>
          </a:p>
        </p:txBody>
      </p:sp>
    </p:spTree>
    <p:extLst>
      <p:ext uri="{BB962C8B-B14F-4D97-AF65-F5344CB8AC3E}">
        <p14:creationId xmlns:p14="http://schemas.microsoft.com/office/powerpoint/2010/main" val="2275279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b"/>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0DBE609-F3F2-45E6-BD6A-E03A8C86C1AE}"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8"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820861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24AD68-089C-4467-A8F3-EA2BBCA6B44E}"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8"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160391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2588538" y="2133600"/>
            <a:ext cx="8913078"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C51FCE-E4BB-4680-8E50-3C0E348D2609}"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8"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177171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AAA073D-A903-47F8-8D16-77642FB0DF1F}" type="datetime1">
              <a:rPr lang="en-US" smtClean="0"/>
              <a:t>10/3/2012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9" name="Freeform 11"/>
          <p:cNvSpPr>
            <a:spLocks/>
          </p:cNvSpPr>
          <p:nvPr/>
        </p:nvSpPr>
        <p:spPr bwMode="auto">
          <a:xfrm flipV="1">
            <a:off x="-4187" y="31781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6" name="Slide Number Placeholder 5"/>
          <p:cNvSpPr>
            <a:spLocks noGrp="1"/>
          </p:cNvSpPr>
          <p:nvPr>
            <p:ph type="sldNum" sz="quarter" idx="12"/>
          </p:nvPr>
        </p:nvSpPr>
        <p:spPr>
          <a:xfrm>
            <a:off x="531674" y="3244140"/>
            <a:ext cx="779564" cy="365125"/>
          </a:xfrm>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222205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88538" y="2133600"/>
            <a:ext cx="4312741" cy="3777622"/>
          </a:xfrm>
        </p:spPr>
        <p:txBody>
          <a:bodyPr>
            <a:normAutofit/>
          </a:bodyPr>
          <a:lstStyle>
            <a:lvl1pPr>
              <a:defRPr sz="1799"/>
            </a:lvl1pPr>
            <a:lvl2pPr>
              <a:defRPr sz="1600"/>
            </a:lvl2pPr>
            <a:lvl3pPr>
              <a:defRPr sz="1400"/>
            </a:lvl3pPr>
            <a:lvl4pPr>
              <a:defRPr sz="1200"/>
            </a:lvl4pPr>
            <a:lvl5pPr>
              <a:defRPr sz="1200"/>
            </a:lvl5pPr>
            <a:lvl6pPr>
              <a:defRPr sz="1799"/>
            </a:lvl6pPr>
            <a:lvl7pPr>
              <a:defRPr sz="1799"/>
            </a:lvl7pPr>
            <a:lvl8pPr>
              <a:defRPr sz="1799"/>
            </a:lvl8pPr>
            <a:lvl9pPr>
              <a:defRPr sz="1799"/>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7188874" y="2126222"/>
            <a:ext cx="4312741" cy="3777622"/>
          </a:xfrm>
        </p:spPr>
        <p:txBody>
          <a:bodyPr>
            <a:normAutofit/>
          </a:bodyPr>
          <a:lstStyle>
            <a:lvl1pPr>
              <a:defRPr sz="1799"/>
            </a:lvl1pPr>
            <a:lvl2pPr>
              <a:defRPr sz="1600"/>
            </a:lvl2pPr>
            <a:lvl3pPr>
              <a:defRPr sz="1400"/>
            </a:lvl3pPr>
            <a:lvl4pPr>
              <a:defRPr sz="1200"/>
            </a:lvl4pPr>
            <a:lvl5pPr>
              <a:defRPr sz="1200"/>
            </a:lvl5pPr>
            <a:lvl6pPr>
              <a:defRPr sz="1799"/>
            </a:lvl6pPr>
            <a:lvl7pPr>
              <a:defRPr sz="1799"/>
            </a:lvl7pPr>
            <a:lvl8pPr>
              <a:defRPr sz="1799"/>
            </a:lvl8pPr>
            <a:lvl9pPr>
              <a:defRPr sz="1799"/>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AB91FA40-626B-4CA1-85D0-7A9016E395BA}" type="datetime1">
              <a:rPr lang="en-US" smtClean="0"/>
              <a:t>10/3/2012</a:t>
            </a:fld>
            <a:endParaRPr lang="en-US" dirty="0"/>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10"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11" name="Slide Number Placeholder 5"/>
          <p:cNvSpPr>
            <a:spLocks noGrp="1"/>
          </p:cNvSpPr>
          <p:nvPr>
            <p:ph type="sldNum" sz="quarter" idx="12"/>
          </p:nvPr>
        </p:nvSpPr>
        <p:spPr>
          <a:xfrm>
            <a:off x="531674" y="787783"/>
            <a:ext cx="779564" cy="365125"/>
          </a:xfrm>
        </p:spPr>
        <p:txBody>
          <a:bodyPr/>
          <a:lstStyle/>
          <a:p>
            <a:fld id="{D57F1E4F-1CFF-5643-939E-217C01CDF565}" type="slidenum">
              <a:rPr lang="es-SV" smtClean="0"/>
              <a:pPr/>
              <a:t>‹Nº›</a:t>
            </a:fld>
            <a:endParaRPr lang="es-SV"/>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75567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8538" y="2548966"/>
            <a:ext cx="4341762" cy="3354060"/>
          </a:xfrm>
        </p:spPr>
        <p:txBody>
          <a:bodyPr>
            <a:normAutofit/>
          </a:bodyPr>
          <a:lstStyle>
            <a:lvl1pPr>
              <a:defRPr sz="1799"/>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5091" y="2545738"/>
            <a:ext cx="4337544" cy="3354060"/>
          </a:xfrm>
        </p:spPr>
        <p:txBody>
          <a:bodyPr>
            <a:normAutofit/>
          </a:bodyPr>
          <a:lstStyle>
            <a:lvl1pPr>
              <a:defRPr sz="1799"/>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3F425EA-B9DC-48A7-991E-9A82573B1B21}" type="datetime1">
              <a:rPr lang="en-US" smtClean="0"/>
              <a:t>10/3/2012</a:t>
            </a:fld>
            <a:endParaRPr lang="en-US"/>
          </a:p>
        </p:txBody>
      </p:sp>
      <p:sp>
        <p:nvSpPr>
          <p:cNvPr id="8" name="Footer Placeholder 7"/>
          <p:cNvSpPr>
            <a:spLocks noGrp="1"/>
          </p:cNvSpPr>
          <p:nvPr>
            <p:ph type="ftr" sz="quarter" idx="11"/>
          </p:nvPr>
        </p:nvSpPr>
        <p:spPr/>
        <p:txBody>
          <a:bodyPr/>
          <a:lstStyle/>
          <a:p>
            <a:r>
              <a:rPr lang="nl-NL" smtClean="0"/>
              <a:t>Footer</a:t>
            </a:r>
            <a:endParaRPr lang="en-US"/>
          </a:p>
        </p:txBody>
      </p:sp>
      <p:sp>
        <p:nvSpPr>
          <p:cNvPr id="12"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13" name="Slide Number Placeholder 5"/>
          <p:cNvSpPr>
            <a:spLocks noGrp="1"/>
          </p:cNvSpPr>
          <p:nvPr>
            <p:ph type="sldNum" sz="quarter" idx="12"/>
          </p:nvPr>
        </p:nvSpPr>
        <p:spPr>
          <a:xfrm>
            <a:off x="531674" y="787783"/>
            <a:ext cx="779564" cy="365125"/>
          </a:xfrm>
        </p:spPr>
        <p:txBody>
          <a:bodyPr/>
          <a:lstStyle/>
          <a:p>
            <a:fld id="{D57F1E4F-1CFF-5643-939E-217C01CDF565}" type="slidenum">
              <a:rPr lang="es-SV" smtClean="0"/>
              <a:pPr/>
              <a:t>‹Nº›</a:t>
            </a:fld>
            <a:endParaRPr lang="es-SV"/>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88390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6CB97F8-6CEB-469B-AFCC-889F2A2B1D5A}" type="datetime1">
              <a:rPr lang="en-US" smtClean="0"/>
              <a:t>10/3/2012</a:t>
            </a:fld>
            <a:endParaRPr lang="en-US"/>
          </a:p>
        </p:txBody>
      </p:sp>
      <p:sp>
        <p:nvSpPr>
          <p:cNvPr id="4" name="Footer Placeholder 3"/>
          <p:cNvSpPr>
            <a:spLocks noGrp="1"/>
          </p:cNvSpPr>
          <p:nvPr>
            <p:ph type="ftr" sz="quarter" idx="11"/>
          </p:nvPr>
        </p:nvSpPr>
        <p:spPr/>
        <p:txBody>
          <a:bodyPr/>
          <a:lstStyle/>
          <a:p>
            <a:r>
              <a:rPr lang="nl-NL" smtClean="0"/>
              <a:t>Footer</a:t>
            </a:r>
            <a:endParaRPr lang="en-US" dirty="0"/>
          </a:p>
        </p:txBody>
      </p:sp>
      <p:sp>
        <p:nvSpPr>
          <p:cNvPr id="7"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5" name="Slide Number Placeholder 4"/>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289987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1">
              <a:rPr lang="en-US" smtClean="0"/>
              <a:t>10/3/2012</a:t>
            </a:fld>
            <a:endParaRPr lang="en-US"/>
          </a:p>
        </p:txBody>
      </p:sp>
      <p:sp>
        <p:nvSpPr>
          <p:cNvPr id="3" name="Footer Placeholder 2"/>
          <p:cNvSpPr>
            <a:spLocks noGrp="1"/>
          </p:cNvSpPr>
          <p:nvPr>
            <p:ph type="ftr" sz="quarter" idx="11"/>
          </p:nvPr>
        </p:nvSpPr>
        <p:spPr/>
        <p:txBody>
          <a:bodyPr/>
          <a:lstStyle/>
          <a:p>
            <a:r>
              <a:rPr lang="nl-NL" smtClean="0"/>
              <a:t>Footer</a:t>
            </a:r>
            <a:endParaRPr lang="en-US" dirty="0"/>
          </a:p>
        </p:txBody>
      </p:sp>
      <p:sp>
        <p:nvSpPr>
          <p:cNvPr id="6"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4" name="Slide Number Placeholder 3"/>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410725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321365" y="446089"/>
            <a:ext cx="5180251" cy="5414963"/>
          </a:xfrm>
        </p:spPr>
        <p:txBody>
          <a:bodyPr anchor="ctr">
            <a:normAutofit/>
          </a:bodyPr>
          <a:lstStyle>
            <a:lvl1pPr>
              <a:defRPr sz="1999"/>
            </a:lvl1pPr>
            <a:lvl2pPr>
              <a:defRPr sz="1799"/>
            </a:lvl2pPr>
            <a:lvl3pPr>
              <a:defRPr sz="1600"/>
            </a:lvl3pPr>
            <a:lvl4pPr>
              <a:defRPr sz="1400"/>
            </a:lvl4pPr>
            <a:lvl5pPr>
              <a:defRPr sz="1400"/>
            </a:lvl5pPr>
            <a:lvl6pPr>
              <a:defRPr sz="1999"/>
            </a:lvl6pPr>
            <a:lvl7pPr>
              <a:defRPr sz="1999"/>
            </a:lvl7pPr>
            <a:lvl8pPr>
              <a:defRPr sz="1999"/>
            </a:lvl8pPr>
            <a:lvl9pPr>
              <a:defRPr sz="1999"/>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665CEB-0076-4E37-B880-BCEA9784DE0A}" type="datetime1">
              <a:rPr lang="en-US" smtClean="0"/>
              <a:t>10/3/2012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9" name="Freeform 11"/>
          <p:cNvSpPr>
            <a:spLocks/>
          </p:cNvSpPr>
          <p:nvPr/>
        </p:nvSpPr>
        <p:spPr bwMode="auto">
          <a:xfrm flipV="1">
            <a:off x="-4187" y="71437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7" name="Slide Number Placeholder 6"/>
          <p:cNvSpPr>
            <a:spLocks noGrp="1"/>
          </p:cNvSpPr>
          <p:nvPr>
            <p:ph type="sldNum" sz="quarter" idx="12"/>
          </p:nvPr>
        </p:nvSpPr>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181218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s-ES" smtClean="0"/>
              <a:t>Haga clic para modificar el estilo de título del patrón</a:t>
            </a:r>
            <a:endParaRPr lang="en-US"/>
          </a:p>
        </p:txBody>
      </p:sp>
      <p:sp>
        <p:nvSpPr>
          <p:cNvPr id="3" name="Picture Placeholder 2"/>
          <p:cNvSpPr>
            <a:spLocks noGrp="1" noChangeAspect="1"/>
          </p:cNvSpPr>
          <p:nvPr>
            <p:ph type="pic" idx="1"/>
          </p:nvPr>
        </p:nvSpPr>
        <p:spPr>
          <a:xfrm>
            <a:off x="2588538" y="634965"/>
            <a:ext cx="8913078" cy="3854970"/>
          </a:xfrm>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6149E5E-3896-4118-99A7-7B85668F1C5E}" type="datetime1">
              <a:rPr lang="en-US" smtClean="0"/>
              <a:t>10/3/2012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9" name="Freeform 11"/>
          <p:cNvSpPr>
            <a:spLocks/>
          </p:cNvSpPr>
          <p:nvPr/>
        </p:nvSpPr>
        <p:spPr bwMode="auto">
          <a:xfrm flipV="1">
            <a:off x="-4187" y="4911726"/>
            <a:ext cx="1588113" cy="507297"/>
          </a:xfrm>
          <a:custGeom>
            <a:avLst/>
            <a:gdLst>
              <a:gd name="T0" fmla="*/ 365 w 367"/>
              <a:gd name="T1" fmla="*/ 50 h 106"/>
              <a:gd name="T2" fmla="*/ 317 w 367"/>
              <a:gd name="T3" fmla="*/ 2 h 106"/>
              <a:gd name="T4" fmla="*/ 316 w 367"/>
              <a:gd name="T5" fmla="*/ 1 h 106"/>
              <a:gd name="T6" fmla="*/ 313 w 367"/>
              <a:gd name="T7" fmla="*/ 0 h 106"/>
              <a:gd name="T8" fmla="*/ 294 w 367"/>
              <a:gd name="T9" fmla="*/ 0 h 106"/>
              <a:gd name="T10" fmla="*/ 5 w 367"/>
              <a:gd name="T11" fmla="*/ 0 h 106"/>
              <a:gd name="T12" fmla="*/ 0 w 367"/>
              <a:gd name="T13" fmla="*/ 0 h 106"/>
              <a:gd name="T14" fmla="*/ 0 w 367"/>
              <a:gd name="T15" fmla="*/ 5 h 106"/>
              <a:gd name="T16" fmla="*/ 0 w 367"/>
              <a:gd name="T17" fmla="*/ 100 h 106"/>
              <a:gd name="T18" fmla="*/ 0 w 367"/>
              <a:gd name="T19" fmla="*/ 106 h 106"/>
              <a:gd name="T20" fmla="*/ 5 w 367"/>
              <a:gd name="T21" fmla="*/ 106 h 106"/>
              <a:gd name="T22" fmla="*/ 294 w 367"/>
              <a:gd name="T23" fmla="*/ 106 h 106"/>
              <a:gd name="T24" fmla="*/ 313 w 367"/>
              <a:gd name="T25" fmla="*/ 106 h 106"/>
              <a:gd name="T26" fmla="*/ 316 w 367"/>
              <a:gd name="T27" fmla="*/ 105 h 106"/>
              <a:gd name="T28" fmla="*/ 317 w 367"/>
              <a:gd name="T29" fmla="*/ 104 h 106"/>
              <a:gd name="T30" fmla="*/ 365 w 367"/>
              <a:gd name="T31" fmla="*/ 56 h 106"/>
              <a:gd name="T32" fmla="*/ 365 w 367"/>
              <a:gd name="T33" fmla="*/ 50 h 106"/>
              <a:gd name="connsiteX0" fmla="*/ 9946 w 9946"/>
              <a:gd name="connsiteY0" fmla="*/ 4717 h 10000"/>
              <a:gd name="connsiteX1" fmla="*/ 8638 w 9946"/>
              <a:gd name="connsiteY1" fmla="*/ 189 h 10000"/>
              <a:gd name="connsiteX2" fmla="*/ 8610 w 9946"/>
              <a:gd name="connsiteY2" fmla="*/ 94 h 10000"/>
              <a:gd name="connsiteX3" fmla="*/ 8529 w 9946"/>
              <a:gd name="connsiteY3" fmla="*/ 0 h 10000"/>
              <a:gd name="connsiteX4" fmla="*/ 8011 w 9946"/>
              <a:gd name="connsiteY4" fmla="*/ 0 h 10000"/>
              <a:gd name="connsiteX5" fmla="*/ 874 w 9946"/>
              <a:gd name="connsiteY5" fmla="*/ 70 h 10000"/>
              <a:gd name="connsiteX6" fmla="*/ 136 w 9946"/>
              <a:gd name="connsiteY6" fmla="*/ 0 h 10000"/>
              <a:gd name="connsiteX7" fmla="*/ 0 w 9946"/>
              <a:gd name="connsiteY7" fmla="*/ 0 h 10000"/>
              <a:gd name="connsiteX8" fmla="*/ 0 w 9946"/>
              <a:gd name="connsiteY8" fmla="*/ 472 h 10000"/>
              <a:gd name="connsiteX9" fmla="*/ 0 w 9946"/>
              <a:gd name="connsiteY9" fmla="*/ 9434 h 10000"/>
              <a:gd name="connsiteX10" fmla="*/ 0 w 9946"/>
              <a:gd name="connsiteY10" fmla="*/ 10000 h 10000"/>
              <a:gd name="connsiteX11" fmla="*/ 136 w 9946"/>
              <a:gd name="connsiteY11" fmla="*/ 10000 h 10000"/>
              <a:gd name="connsiteX12" fmla="*/ 8011 w 9946"/>
              <a:gd name="connsiteY12" fmla="*/ 10000 h 10000"/>
              <a:gd name="connsiteX13" fmla="*/ 8529 w 9946"/>
              <a:gd name="connsiteY13" fmla="*/ 10000 h 10000"/>
              <a:gd name="connsiteX14" fmla="*/ 8610 w 9946"/>
              <a:gd name="connsiteY14" fmla="*/ 9906 h 10000"/>
              <a:gd name="connsiteX15" fmla="*/ 8638 w 9946"/>
              <a:gd name="connsiteY15" fmla="*/ 9811 h 10000"/>
              <a:gd name="connsiteX16" fmla="*/ 9946 w 9946"/>
              <a:gd name="connsiteY16" fmla="*/ 5283 h 10000"/>
              <a:gd name="connsiteX17" fmla="*/ 9946 w 9946"/>
              <a:gd name="connsiteY17" fmla="*/ 4717 h 10000"/>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137 w 10000"/>
              <a:gd name="connsiteY11" fmla="*/ 10000 h 10034"/>
              <a:gd name="connsiteX12" fmla="*/ 903 w 10000"/>
              <a:gd name="connsiteY12" fmla="*/ 10034 h 10034"/>
              <a:gd name="connsiteX13" fmla="*/ 8054 w 10000"/>
              <a:gd name="connsiteY13" fmla="*/ 10000 h 10034"/>
              <a:gd name="connsiteX14" fmla="*/ 8575 w 10000"/>
              <a:gd name="connsiteY14" fmla="*/ 10000 h 10034"/>
              <a:gd name="connsiteX15" fmla="*/ 8657 w 10000"/>
              <a:gd name="connsiteY15" fmla="*/ 9906 h 10034"/>
              <a:gd name="connsiteX16" fmla="*/ 8685 w 10000"/>
              <a:gd name="connsiteY16" fmla="*/ 9811 h 10034"/>
              <a:gd name="connsiteX17" fmla="*/ 10000 w 10000"/>
              <a:gd name="connsiteY17" fmla="*/ 5283 h 10034"/>
              <a:gd name="connsiteX18" fmla="*/ 10000 w 10000"/>
              <a:gd name="connsiteY18"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0 w 10000"/>
              <a:gd name="connsiteY10" fmla="*/ 10000 h 10034"/>
              <a:gd name="connsiteX11" fmla="*/ 903 w 10000"/>
              <a:gd name="connsiteY11" fmla="*/ 10034 h 10034"/>
              <a:gd name="connsiteX12" fmla="*/ 8054 w 10000"/>
              <a:gd name="connsiteY12" fmla="*/ 10000 h 10034"/>
              <a:gd name="connsiteX13" fmla="*/ 8575 w 10000"/>
              <a:gd name="connsiteY13" fmla="*/ 10000 h 10034"/>
              <a:gd name="connsiteX14" fmla="*/ 8657 w 10000"/>
              <a:gd name="connsiteY14" fmla="*/ 9906 h 10034"/>
              <a:gd name="connsiteX15" fmla="*/ 8685 w 10000"/>
              <a:gd name="connsiteY15" fmla="*/ 9811 h 10034"/>
              <a:gd name="connsiteX16" fmla="*/ 10000 w 10000"/>
              <a:gd name="connsiteY16" fmla="*/ 5283 h 10034"/>
              <a:gd name="connsiteX17" fmla="*/ 10000 w 10000"/>
              <a:gd name="connsiteY17"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0 w 10000"/>
              <a:gd name="connsiteY9" fmla="*/ 9434 h 10034"/>
              <a:gd name="connsiteX10" fmla="*/ 903 w 10000"/>
              <a:gd name="connsiteY10" fmla="*/ 10034 h 10034"/>
              <a:gd name="connsiteX11" fmla="*/ 8054 w 10000"/>
              <a:gd name="connsiteY11" fmla="*/ 10000 h 10034"/>
              <a:gd name="connsiteX12" fmla="*/ 8575 w 10000"/>
              <a:gd name="connsiteY12" fmla="*/ 10000 h 10034"/>
              <a:gd name="connsiteX13" fmla="*/ 8657 w 10000"/>
              <a:gd name="connsiteY13" fmla="*/ 9906 h 10034"/>
              <a:gd name="connsiteX14" fmla="*/ 8685 w 10000"/>
              <a:gd name="connsiteY14" fmla="*/ 9811 h 10034"/>
              <a:gd name="connsiteX15" fmla="*/ 10000 w 10000"/>
              <a:gd name="connsiteY15" fmla="*/ 5283 h 10034"/>
              <a:gd name="connsiteX16" fmla="*/ 10000 w 10000"/>
              <a:gd name="connsiteY16"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0 w 10000"/>
              <a:gd name="connsiteY8" fmla="*/ 472 h 10034"/>
              <a:gd name="connsiteX9" fmla="*/ 903 w 10000"/>
              <a:gd name="connsiteY9" fmla="*/ 10034 h 10034"/>
              <a:gd name="connsiteX10" fmla="*/ 8054 w 10000"/>
              <a:gd name="connsiteY10" fmla="*/ 10000 h 10034"/>
              <a:gd name="connsiteX11" fmla="*/ 8575 w 10000"/>
              <a:gd name="connsiteY11" fmla="*/ 10000 h 10034"/>
              <a:gd name="connsiteX12" fmla="*/ 8657 w 10000"/>
              <a:gd name="connsiteY12" fmla="*/ 9906 h 10034"/>
              <a:gd name="connsiteX13" fmla="*/ 8685 w 10000"/>
              <a:gd name="connsiteY13" fmla="*/ 9811 h 10034"/>
              <a:gd name="connsiteX14" fmla="*/ 10000 w 10000"/>
              <a:gd name="connsiteY14" fmla="*/ 5283 h 10034"/>
              <a:gd name="connsiteX15" fmla="*/ 10000 w 10000"/>
              <a:gd name="connsiteY15" fmla="*/ 4717 h 10034"/>
              <a:gd name="connsiteX0" fmla="*/ 10000 w 10000"/>
              <a:gd name="connsiteY0" fmla="*/ 4717 h 10034"/>
              <a:gd name="connsiteX1" fmla="*/ 8685 w 10000"/>
              <a:gd name="connsiteY1" fmla="*/ 189 h 10034"/>
              <a:gd name="connsiteX2" fmla="*/ 8657 w 10000"/>
              <a:gd name="connsiteY2" fmla="*/ 94 h 10034"/>
              <a:gd name="connsiteX3" fmla="*/ 8575 w 10000"/>
              <a:gd name="connsiteY3" fmla="*/ 0 h 10034"/>
              <a:gd name="connsiteX4" fmla="*/ 8054 w 10000"/>
              <a:gd name="connsiteY4" fmla="*/ 0 h 10034"/>
              <a:gd name="connsiteX5" fmla="*/ 879 w 10000"/>
              <a:gd name="connsiteY5" fmla="*/ 70 h 10034"/>
              <a:gd name="connsiteX6" fmla="*/ 137 w 10000"/>
              <a:gd name="connsiteY6" fmla="*/ 0 h 10034"/>
              <a:gd name="connsiteX7" fmla="*/ 0 w 10000"/>
              <a:gd name="connsiteY7" fmla="*/ 0 h 10034"/>
              <a:gd name="connsiteX8" fmla="*/ 903 w 10000"/>
              <a:gd name="connsiteY8" fmla="*/ 10034 h 10034"/>
              <a:gd name="connsiteX9" fmla="*/ 8054 w 10000"/>
              <a:gd name="connsiteY9" fmla="*/ 10000 h 10034"/>
              <a:gd name="connsiteX10" fmla="*/ 8575 w 10000"/>
              <a:gd name="connsiteY10" fmla="*/ 10000 h 10034"/>
              <a:gd name="connsiteX11" fmla="*/ 8657 w 10000"/>
              <a:gd name="connsiteY11" fmla="*/ 9906 h 10034"/>
              <a:gd name="connsiteX12" fmla="*/ 8685 w 10000"/>
              <a:gd name="connsiteY12" fmla="*/ 9811 h 10034"/>
              <a:gd name="connsiteX13" fmla="*/ 10000 w 10000"/>
              <a:gd name="connsiteY13" fmla="*/ 5283 h 10034"/>
              <a:gd name="connsiteX14" fmla="*/ 10000 w 10000"/>
              <a:gd name="connsiteY14" fmla="*/ 4717 h 10034"/>
              <a:gd name="connsiteX0" fmla="*/ 9863 w 9863"/>
              <a:gd name="connsiteY0" fmla="*/ 4717 h 10034"/>
              <a:gd name="connsiteX1" fmla="*/ 8548 w 9863"/>
              <a:gd name="connsiteY1" fmla="*/ 189 h 10034"/>
              <a:gd name="connsiteX2" fmla="*/ 8520 w 9863"/>
              <a:gd name="connsiteY2" fmla="*/ 94 h 10034"/>
              <a:gd name="connsiteX3" fmla="*/ 8438 w 9863"/>
              <a:gd name="connsiteY3" fmla="*/ 0 h 10034"/>
              <a:gd name="connsiteX4" fmla="*/ 7917 w 9863"/>
              <a:gd name="connsiteY4" fmla="*/ 0 h 10034"/>
              <a:gd name="connsiteX5" fmla="*/ 742 w 9863"/>
              <a:gd name="connsiteY5" fmla="*/ 70 h 10034"/>
              <a:gd name="connsiteX6" fmla="*/ 0 w 9863"/>
              <a:gd name="connsiteY6" fmla="*/ 0 h 10034"/>
              <a:gd name="connsiteX7" fmla="*/ 766 w 9863"/>
              <a:gd name="connsiteY7" fmla="*/ 10034 h 10034"/>
              <a:gd name="connsiteX8" fmla="*/ 7917 w 9863"/>
              <a:gd name="connsiteY8" fmla="*/ 10000 h 10034"/>
              <a:gd name="connsiteX9" fmla="*/ 8438 w 9863"/>
              <a:gd name="connsiteY9" fmla="*/ 10000 h 10034"/>
              <a:gd name="connsiteX10" fmla="*/ 8520 w 9863"/>
              <a:gd name="connsiteY10" fmla="*/ 9906 h 10034"/>
              <a:gd name="connsiteX11" fmla="*/ 8548 w 9863"/>
              <a:gd name="connsiteY11" fmla="*/ 9811 h 10034"/>
              <a:gd name="connsiteX12" fmla="*/ 9863 w 9863"/>
              <a:gd name="connsiteY12" fmla="*/ 5283 h 10034"/>
              <a:gd name="connsiteX13" fmla="*/ 9863 w 9863"/>
              <a:gd name="connsiteY13" fmla="*/ 4717 h 10034"/>
              <a:gd name="connsiteX0" fmla="*/ 9248 w 9248"/>
              <a:gd name="connsiteY0" fmla="*/ 4701 h 10000"/>
              <a:gd name="connsiteX1" fmla="*/ 7915 w 9248"/>
              <a:gd name="connsiteY1" fmla="*/ 188 h 10000"/>
              <a:gd name="connsiteX2" fmla="*/ 7886 w 9248"/>
              <a:gd name="connsiteY2" fmla="*/ 94 h 10000"/>
              <a:gd name="connsiteX3" fmla="*/ 7803 w 9248"/>
              <a:gd name="connsiteY3" fmla="*/ 0 h 10000"/>
              <a:gd name="connsiteX4" fmla="*/ 7275 w 9248"/>
              <a:gd name="connsiteY4" fmla="*/ 0 h 10000"/>
              <a:gd name="connsiteX5" fmla="*/ 0 w 9248"/>
              <a:gd name="connsiteY5" fmla="*/ 70 h 10000"/>
              <a:gd name="connsiteX6" fmla="*/ 25 w 9248"/>
              <a:gd name="connsiteY6" fmla="*/ 10000 h 10000"/>
              <a:gd name="connsiteX7" fmla="*/ 7275 w 9248"/>
              <a:gd name="connsiteY7" fmla="*/ 9966 h 10000"/>
              <a:gd name="connsiteX8" fmla="*/ 7803 w 9248"/>
              <a:gd name="connsiteY8" fmla="*/ 9966 h 10000"/>
              <a:gd name="connsiteX9" fmla="*/ 7886 w 9248"/>
              <a:gd name="connsiteY9" fmla="*/ 9872 h 10000"/>
              <a:gd name="connsiteX10" fmla="*/ 7915 w 9248"/>
              <a:gd name="connsiteY10" fmla="*/ 9778 h 10000"/>
              <a:gd name="connsiteX11" fmla="*/ 9248 w 9248"/>
              <a:gd name="connsiteY11" fmla="*/ 5265 h 10000"/>
              <a:gd name="connsiteX12" fmla="*/ 9248 w 9248"/>
              <a:gd name="connsiteY12" fmla="*/ 47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vert="horz" wrap="square" lIns="91416" tIns="45708" rIns="91416" bIns="45708" numCol="1" anchor="t" anchorCtr="0" compatLnSpc="1">
            <a:prstTxWarp prst="textNoShape">
              <a:avLst/>
            </a:prstTxWarp>
          </a:bodyPr>
          <a:lstStyle/>
          <a:p>
            <a:endParaRPr lang="en-US" sz="1799"/>
          </a:p>
        </p:txBody>
      </p:sp>
      <p:sp>
        <p:nvSpPr>
          <p:cNvPr id="7" name="Slide Number Placeholder 6"/>
          <p:cNvSpPr>
            <a:spLocks noGrp="1"/>
          </p:cNvSpPr>
          <p:nvPr>
            <p:ph type="sldNum" sz="quarter" idx="12"/>
          </p:nvPr>
        </p:nvSpPr>
        <p:spPr>
          <a:xfrm>
            <a:off x="531674" y="4983088"/>
            <a:ext cx="779564" cy="365125"/>
          </a:xfrm>
        </p:spPr>
        <p:txBody>
          <a:bodyPr/>
          <a:lstStyle/>
          <a:p>
            <a:fld id="{D57F1E4F-1CFF-5643-939E-217C01CDF565}" type="slidenum">
              <a:rPr lang="es-SV" smtClean="0"/>
              <a:pPr/>
              <a:t>‹Nº›</a:t>
            </a:fld>
            <a:endParaRPr lang="es-SV"/>
          </a:p>
        </p:txBody>
      </p:sp>
    </p:spTree>
    <p:extLst>
      <p:ext uri="{BB962C8B-B14F-4D97-AF65-F5344CB8AC3E}">
        <p14:creationId xmlns:p14="http://schemas.microsoft.com/office/powerpoint/2010/main" val="173171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5"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6"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7"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8"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9"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0"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1"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2"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3"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4"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35"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p:spPr>
          <p:txBody>
            <a:bodyPr vert="horz" wrap="square" lIns="91440" tIns="45720" rIns="91440" bIns="45720" numCol="1" anchor="t" anchorCtr="0" compatLnSpc="1">
              <a:prstTxWarp prst="textNoShape">
                <a:avLst/>
              </a:prstTxWarp>
            </a:bodyPr>
            <a:lstStyle/>
            <a:p>
              <a:endParaRPr lang="en-US" sz="1799"/>
            </a:p>
          </p:txBody>
        </p:sp>
      </p:grpSp>
      <p:grpSp>
        <p:nvGrpSpPr>
          <p:cNvPr id="10" name="Group 9"/>
          <p:cNvGrpSpPr/>
          <p:nvPr/>
        </p:nvGrpSpPr>
        <p:grpSpPr>
          <a:xfrm>
            <a:off x="27214" y="-36668"/>
            <a:ext cx="2356060" cy="6889921"/>
            <a:chOff x="6627813" y="165100"/>
            <a:chExt cx="1952625" cy="5708651"/>
          </a:xfrm>
        </p:grpSpPr>
        <p:sp>
          <p:nvSpPr>
            <p:cNvPr id="11" name="Freeform 27"/>
            <p:cNvSpPr>
              <a:spLocks/>
            </p:cNvSpPr>
            <p:nvPr/>
          </p:nvSpPr>
          <p:spPr bwMode="auto">
            <a:xfrm>
              <a:off x="6627813" y="165100"/>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2"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3"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4"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5"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6"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7"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8"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19"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0"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1"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sp>
          <p:nvSpPr>
            <p:cNvPr id="22"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sz="1799"/>
            </a:p>
          </p:txBody>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0D914D-B099-4142-A885-11F276715148}" type="datetime1">
              <a:rPr lang="en-US" smtClean="0"/>
              <a:t>10/3/2012</a:t>
            </a:fld>
            <a:endParaRPr lang="en-US"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smtClean="0"/>
              <a:t>Footer</a:t>
            </a:r>
            <a:endParaRPr lang="en-US" dirty="0"/>
          </a:p>
        </p:txBody>
      </p:sp>
      <p:sp>
        <p:nvSpPr>
          <p:cNvPr id="6" name="Slide Number Placeholder 5"/>
          <p:cNvSpPr>
            <a:spLocks noGrp="1"/>
          </p:cNvSpPr>
          <p:nvPr>
            <p:ph type="sldNum" sz="quarter" idx="4"/>
          </p:nvPr>
        </p:nvSpPr>
        <p:spPr>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2964131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sldNum="0" hdr="0" ftr="0" dt="0"/>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ct val="20000"/>
        </a:spcBef>
        <a:spcAft>
          <a:spcPts val="60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ct val="20000"/>
        </a:spcBef>
        <a:spcAft>
          <a:spcPts val="60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ct val="20000"/>
        </a:spcBef>
        <a:spcAft>
          <a:spcPts val="60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ct val="20000"/>
        </a:spcBef>
        <a:spcAft>
          <a:spcPts val="60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ct val="20000"/>
        </a:spcBef>
        <a:spcAft>
          <a:spcPts val="60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ct val="20000"/>
        </a:spcBef>
        <a:spcAft>
          <a:spcPts val="600"/>
        </a:spcAft>
        <a:buClr>
          <a:schemeClr val="accent1"/>
        </a:buClr>
        <a:buFont typeface="Wingdings 3" charset="2"/>
        <a:buChar char=""/>
        <a:defRPr sz="1200" kern="1200">
          <a:solidFill>
            <a:schemeClr val="tx1"/>
          </a:solidFill>
          <a:latin typeface="+mn-lt"/>
          <a:ea typeface="+mn-ea"/>
          <a:cs typeface="+mn-cs"/>
        </a:defRPr>
      </a:lvl6pPr>
      <a:lvl7pPr marL="2970908" indent="-228531" algn="l" defTabSz="457063" rtl="0" eaLnBrk="1" latinLnBrk="0" hangingPunct="1">
        <a:spcBef>
          <a:spcPct val="20000"/>
        </a:spcBef>
        <a:spcAft>
          <a:spcPts val="600"/>
        </a:spcAft>
        <a:buClr>
          <a:schemeClr val="accent1"/>
        </a:buClr>
        <a:buFont typeface="Wingdings 3" charset="2"/>
        <a:buChar char=""/>
        <a:defRPr sz="1200" kern="1200">
          <a:solidFill>
            <a:schemeClr val="tx1"/>
          </a:solidFill>
          <a:latin typeface="+mn-lt"/>
          <a:ea typeface="+mn-ea"/>
          <a:cs typeface="+mn-cs"/>
        </a:defRPr>
      </a:lvl7pPr>
      <a:lvl8pPr marL="3427971" indent="-228531" algn="l" defTabSz="457063" rtl="0" eaLnBrk="1" latinLnBrk="0" hangingPunct="1">
        <a:spcBef>
          <a:spcPct val="20000"/>
        </a:spcBef>
        <a:spcAft>
          <a:spcPts val="600"/>
        </a:spcAft>
        <a:buClr>
          <a:schemeClr val="accent1"/>
        </a:buClr>
        <a:buFont typeface="Wingdings 3" charset="2"/>
        <a:buChar char=""/>
        <a:defRPr sz="1200" kern="1200">
          <a:solidFill>
            <a:schemeClr val="tx1"/>
          </a:solidFill>
          <a:latin typeface="+mn-lt"/>
          <a:ea typeface="+mn-ea"/>
          <a:cs typeface="+mn-cs"/>
        </a:defRPr>
      </a:lvl8pPr>
      <a:lvl9pPr marL="3885034" indent="-228531" algn="l" defTabSz="457063" rtl="0" eaLnBrk="1" latinLnBrk="0" hangingPunct="1">
        <a:spcBef>
          <a:spcPct val="20000"/>
        </a:spcBef>
        <a:spcAft>
          <a:spcPts val="600"/>
        </a:spcAft>
        <a:buClr>
          <a:schemeClr val="accent1"/>
        </a:buClr>
        <a:buFont typeface="Wingdings 3" charset="2"/>
        <a:buChar char=""/>
        <a:defRPr sz="1200" kern="1200">
          <a:solidFill>
            <a:schemeClr val="tx1"/>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4422" y="244923"/>
            <a:ext cx="8909366" cy="1280890"/>
          </a:xfrm>
        </p:spPr>
        <p:txBody>
          <a:bodyPr/>
          <a:lstStyle/>
          <a:p>
            <a:pPr algn="ctr"/>
            <a:r>
              <a:rPr lang="es-SV" dirty="0" smtClean="0">
                <a:solidFill>
                  <a:srgbClr val="FF0000"/>
                </a:solidFill>
              </a:rPr>
              <a:t>Instituto nacional</a:t>
            </a:r>
            <a:br>
              <a:rPr lang="es-SV" dirty="0" smtClean="0">
                <a:solidFill>
                  <a:srgbClr val="FF0000"/>
                </a:solidFill>
              </a:rPr>
            </a:br>
            <a:r>
              <a:rPr lang="es-SV" dirty="0" smtClean="0">
                <a:solidFill>
                  <a:srgbClr val="FF0000"/>
                </a:solidFill>
              </a:rPr>
              <a:t>de Soyapango</a:t>
            </a:r>
            <a:endParaRPr lang="es-SV" dirty="0">
              <a:solidFill>
                <a:srgbClr val="FF0000"/>
              </a:solidFill>
            </a:endParaRPr>
          </a:p>
        </p:txBody>
      </p:sp>
      <p:sp>
        <p:nvSpPr>
          <p:cNvPr id="4" name="AutoShape 2" descr="data:image/jpeg;base64,/9j/4AAQSkZJRgABAQAAAQABAAD/2wCEAAkGBhQSERQUERIUEREUFhYYFBQXFhcVFxUVFRgXGBwaFBQXHCcfGBwlGRUXIjsiJCkpLiwuFx49NTIrNSYrLSoBCQoKDgwOFg8PGiwkHx8tKiwsMSwqKSkpLyosLCk0KS4sKSw1LCwsLDUqLCwpLCwpKTUpLCwpLCkpLCksLCk2LP/AABEIAHAAoAMBIgACEQEDEQH/xAAbAAEAAgMBAQAAAAAAAAAAAAAABAYDBQcBAv/EAD0QAAIBAwIDBAgEAwcFAAAAAAECAwAEERIhBTFRBhMiQSMyQmFxgZGxFHKhwQczUmKCk9HS4fAWF0NTkv/EABkBAQADAQEAAAAAAAAAAAAAAAACAwQBBf/EACQRAAMAAgEDBAMBAAAAAAAAAAABAgMRIRIxQQQiMlETYdEz/9oADAMBAAIRAxEAPwDuNKUoBSlKAUpSgFKUoBSvM1Gv78RRtIwJCjJA588bZ+NASqVWP+vYv/XL9F/1Vnt+2tu3MtH+ZdvqM1NxS8EFc/ZYKVht7tXGUYMOoINZc1Ame0pSgFKUoBSlKAUpSgFKUoBSleZoATWMzdBn7fWvlnz7l61BueIYOhAWfGQi7HHV25Ivx3PlQ5smPIB6zb9B/kN61vH5gYJARpyObFV8x1Oa1XEuJmNQzF5gZBGwgYRwxuXEeJ5SdedRAz+lQrvigimlxFbCOG4ggaN1LTyd93fjRi3WTYYOoI248pcJnHto1YgU7AoT0DoT96PYdQR8Rt9a2vbDtItpMV/DxPELdnYlMkTOzJADj2WdCvLmRUs/hXuBborpNpOt4to0kCh+7fJwX0nVpwcDGcZGb1nRQ8JXYg8R1RsUPUH79as/Be2OSEuMKfKQeqfzD2fjy+FQb7hjRgklZEBIMiD1SPKVAdviOXStVPa53HTPuI6g+YqbU2iHujsdNVs19VSOy/aExsIZT4DsjH2T0Puq6qay1Ll6ZqmlS2fVKUqJIUpSgFKUoBSlKAVhlOduvP4VlNRZH2JzjJ59APP6ZNAQuIXpyEjxrbOM7hVX1pGHQeQ8z8KrgvNR0aillcgpFdxsHd7kkaXmcboSRhV5ZBDYyBXvELlHTLXcdo0hjlJk5LCrYgRiSAAzAEjILDVjzI+7ewZpZA6i2ZlDXzRSt3LgZ0lQQNDuoJZuYRcEkkGpfoiRrGynnNyrJDIs6ok5RnEHexgq0wbAYyMAg0JsvdjL5rPeG0EqSXF4rzqp0PEkYKqO8zodVZwPRuPX5+876jtP21jSBlKvCI5ALVYSvpQq40shIAADZ3GkZT1srq55P2vnJ9GUt1GyhFV2VcBQO+lDMcKoXYDYcq0YPT5M3+aK7yTHyZ14w2kpdTPOGEZaTvCGwkTnIbvFIOl98b4+dQrnsmVUz2ndu5jnCzRKI5szqwLvjaYhjq9lsg8+Vcni7TXKAhbhyCunDKjjTkEL6oIGQORFWjsx2vJlRRmC5dgFZWLxSA7lFidvDKzYHjYjoQQMTy+kzYlulwcjLF8Jlo4ZxVLcI0cEdq2lEnKl5I1hR8DWoRS907lkCbv4st5Az7tYyrSwBliVsTROjI8DEA6+7YZCkEEjlg5HnXl4i3sP4iMPDcRMjyxqVMnojqRtO41gAlSw3GV5HNQeD9oe6u+5dlcTDvJnkcS3EqMNEIjggXSildwozpUEtjVvlVdPKLGt8MwXlvVy7KcW72LSxzJHgE9R5H9vlVdu7LuneLyTGk9Y2yU+mGX+6K+Oz133V0vkr+A/Pl+oH1rRa6pKJfTR0SlKVkNQpSlAKUpQClKUB8ycq1HHmxEyjzUL/iMqfYmtww2rUcdOFB6PAfkJf96lPdHH2KfxlY7i8aCOB5GysUktvKsghjwULSxyKEjfu2ZMjU4BOOdSZ5NNpCIlObyfVs4XCZAQFfWdRGsY0rg4HMVtZexuq4ExlQkSFwPw1uGGTyE2nWPjnNQrXhEk1vYlFjKRwmOXUzI2RoGBpByA8erTtui708HPJyKKeOe9jMjaoDLHGpbA9Aj4BbGB4xqc9TIaydoLaCWSee0GiHwssIVlJDgtrRGAxFiN8Fcg7E6a09rwt5e7twMSsRDg7Ykz3Zz0wwJ+RqycOd5fFIRNNavdRzxgRsIdCHuVgUlfQEpsMnDRjHrEH0fUU8LxvG/Bnx+/q6vs0d/ws21xFFdN3ZchnETJK8cZ9p1UkDmGxnJA25g1seO9k57ZNbqkkDae7mjkXRIH5GLfUTjxYxtjOaxcN7Oz8Qllls7UoVcLMHuBLMWZQwaVnIC5z7K42IxtW27W8LFlb21mXDzhpJ5tOSkZlCoqrnlsG6Zxnzq7F6i8tSurmuGtePsheOYT47di1/w34pI/dS6SyvmGbSg/nqxzK76RscKcam3kbYc6z3thcwXJWwdkcyuH8EIiERQSI0sroT4WkVdOSSo2AxWt/hn2eeSKKfREyC4kbU+dY0Mi5jx1KN8weflcz2bhubySWZElWJigR0V1LGKHLeLYEacfOvKtJVSXj+mpPaRg45Ew/Ds7rJI0To7qNKu6BXyFycDIbbyzVdu30uGHkQR8jn9qtPaO1SP8OkaLGi98QqgKANGDhRsN2H1qqcQ/b9qvx/FFGXudSifIB6gH61kqPZD0aflX7CpFZDShSlKHRSlKAV5XtKA0HariUsCI8RABbDZAPMbc/eK0J41LOjKxXLKVHhAw3MfqBVr49w/voHTzIyv5huK59ZS4+P7j/etGJJoz5G1X6OjcMvO9hSQe2oJHQ+Y+RyKg8Nfup5IG9Vy0sPvVjl1B6q5Jx0cVr+zvEgjaScJISV/syHmD0DH9fjXx2w44qFERGeRXzrQgPC6x94AqkHvHZC2I9gwDDOcA1VPS2i1Pa2c+/iX2ba1u2ubZsLJmZwu7wSHws+kbiNtzq9ls5wDVHsZ3glWa2kaCZRgOuN16MDkOMAc+ldrvbeOdyXkS3vBmMShi0EjAEDSdWEcbHQ3iHRhvVV4n/DltRMlswYsAWtiUUqdI1acFC5OrIEaAZznyrZg9TELpyztFV42+YejRf9yr/SVWWCMt60kduiyHnvkkjzPl51prKzkuZWw7M5OqaZ/Ho1Hd3J9Z+icyQOQBIuMP8N1WYgwXU6K7g5kKhgjYAGiNN2XJzq07gZ51Z37IW8JBncRWwJMFqiqrYZRqVgm8jZXdskkZyam/VYoTWCdN+Tix0+cjLNwtoLWxj7oN3MSBVBHjYg6dJHm5fI95NTeCWjRxDvP5rEvJ+dzqIB6DOPkKpx4/JLMn4dLZkhiM0cTTKqYVihCvGCplABz7MYZc5LZFqPHQ1vHKgOqZFaNG2PiUN4+gUHJNec99i/fk0/aK51TN0RRGPzOct9BpFVuSLXIqjmzKPqcVMvrgZIByBk56seZ/WpHZKyMlxrPqxDP947D9z8q1/GTNXurRfkXFfVKVjNYpSlAKUpQClKUB8tVC7WcJMMveKPRyH/5fzHz51f6jX1msqMjjUrDBH/POpxXS9leSOpHO7S667qeY/etpcQRyoxf+Z3bLHcjJeIlWVWkAPi06jiTyyeR3rWcX4M9s+/ijJ8L/ALN0b71ituIFTlTg/wDPMcq1VKtbM805eiXd8BkijMsUUMeVtoIre3OuOcCZWJmcpjSVBXJB0qWyTmodtxsrLLGG0LFDcOTbySojSwAMUjSTUpjAYrrG5ZG2UbVtrPjag76om6oQufih8DfQVPN6jqA7QyKAwAkhZcBwVb1DjdSRy86zuKkvVyyrN2qlVI3lNxpMgDASuA8Qi7x+59AjtIuoLjkTyNevaTzPJEkaNDJI0Zniy5a3uEWSF51c6pFBC7hsEd4CBnNW9uJDUrBoFZVKq2mRiqnGQOWB4V+gqJccZRRpMjMBsEQCFPouWxTVM71SiPFwZRM7XKRTyMFK2ykyQxFc5k1SKBCCDjAHIb6jvXnEuJbnDBnIALDZQo5Kg8l/U+fSoV1xpiNKgRp0AwD7yPM+81rGmJOBkknlzJJq6MWuWU3k3wj2RyxCqCSTgDzJP3Oa6J2e4R+HhCn1zu56sf8AIbVq+y/Znu8SzD0vsr/QP9X2q0AVVlvfCJ4o1yz2lKVSXilKUApSlAKUpQClKUBguLZXUq6hlPMHcGqfxXsORlrc5H9DHcflbz+B+tXevNNSmnPYhUKu5yeeKSI4kRkP9oY/XlXysw6fTb7V1eSAMMMAR0IyP1rXy9mrducKfIY+1XrP9opeF+Gc5NwPf9TXwZ+m1dGXsnaj/wAI+rH96mW3Coo/UjRfeFGfrXfzo5+F+Wc94f2cnn5IUX+p8qPkOZq5cF7Lx2/i9eT+s+X5R5VudNfVU3lqi2cSR4BXtKVWWilKUApSlAf/2Q=="/>
          <p:cNvSpPr>
            <a:spLocks noChangeAspect="1" noChangeArrowheads="1"/>
          </p:cNvSpPr>
          <p:nvPr/>
        </p:nvSpPr>
        <p:spPr bwMode="auto">
          <a:xfrm>
            <a:off x="1852022" y="12210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8" name="CuadroTexto 7"/>
          <p:cNvSpPr txBox="1"/>
          <p:nvPr/>
        </p:nvSpPr>
        <p:spPr>
          <a:xfrm>
            <a:off x="3149545" y="1894114"/>
            <a:ext cx="6619120" cy="4955203"/>
          </a:xfrm>
          <a:prstGeom prst="rect">
            <a:avLst/>
          </a:prstGeom>
          <a:noFill/>
        </p:spPr>
        <p:txBody>
          <a:bodyPr wrap="none" rtlCol="0">
            <a:spAutoFit/>
          </a:bodyPr>
          <a:lstStyle/>
          <a:p>
            <a:pPr algn="ctr"/>
            <a:r>
              <a:rPr lang="es-SV" sz="2800" dirty="0" smtClean="0"/>
              <a:t>Carlos Salvador Molina Ramírez  #29</a:t>
            </a:r>
          </a:p>
          <a:p>
            <a:pPr algn="ctr"/>
            <a:r>
              <a:rPr lang="es-SV" sz="2800" dirty="0" smtClean="0"/>
              <a:t>Alejandra Elizabeth López Flores #23</a:t>
            </a:r>
          </a:p>
          <a:p>
            <a:pPr algn="ctr"/>
            <a:r>
              <a:rPr lang="es-SV" sz="2800" dirty="0" smtClean="0"/>
              <a:t>Josefa Emperatriz De Paz Quiteño #9</a:t>
            </a:r>
          </a:p>
          <a:p>
            <a:pPr algn="ctr"/>
            <a:r>
              <a:rPr lang="es-SV" sz="2800" dirty="0" smtClean="0"/>
              <a:t>Lidia Erazo Alfaro #11</a:t>
            </a:r>
          </a:p>
          <a:p>
            <a:pPr algn="ctr"/>
            <a:endParaRPr lang="es-SV" sz="2800" dirty="0"/>
          </a:p>
          <a:p>
            <a:pPr algn="ctr"/>
            <a:r>
              <a:rPr lang="es-SV" sz="2800" dirty="0" smtClean="0"/>
              <a:t>Prof. Pedro Arnoldo nativi</a:t>
            </a:r>
          </a:p>
          <a:p>
            <a:pPr algn="ctr"/>
            <a:endParaRPr lang="es-SV" sz="2800" dirty="0"/>
          </a:p>
          <a:p>
            <a:pPr algn="ctr"/>
            <a:r>
              <a:rPr lang="es-SV" sz="2800" dirty="0" smtClean="0"/>
              <a:t>Sección 3b</a:t>
            </a:r>
          </a:p>
          <a:p>
            <a:pPr algn="ctr"/>
            <a:endParaRPr lang="es-SV" sz="2800" dirty="0"/>
          </a:p>
          <a:p>
            <a:pPr algn="ctr"/>
            <a:r>
              <a:rPr lang="es-SV" sz="2800" dirty="0" smtClean="0"/>
              <a:t>Asignatura sistema contable</a:t>
            </a:r>
          </a:p>
          <a:p>
            <a:pPr algn="ctr"/>
            <a:endParaRPr lang="es-SV" dirty="0"/>
          </a:p>
          <a:p>
            <a:pPr algn="ctr"/>
            <a:endParaRPr lang="es-SV" dirty="0" smtClean="0"/>
          </a:p>
        </p:txBody>
      </p:sp>
    </p:spTree>
    <p:extLst>
      <p:ext uri="{BB962C8B-B14F-4D97-AF65-F5344CB8AC3E}">
        <p14:creationId xmlns:p14="http://schemas.microsoft.com/office/powerpoint/2010/main" val="2065253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41715" y="433979"/>
            <a:ext cx="10080171" cy="1569660"/>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variable, opuesto a capital constante: </a:t>
            </a:r>
            <a:r>
              <a:rPr lang="es-SV" sz="2400" dirty="0">
                <a:latin typeface="+mj-lt"/>
              </a:rPr>
              <a:t>es el que se cambia por trabajo, es decir el invertido en salarios a los trabajadores, con el que se retribuye el valor de la fuerza de trabajo.</a:t>
            </a:r>
          </a:p>
        </p:txBody>
      </p:sp>
      <p:sp>
        <p:nvSpPr>
          <p:cNvPr id="5" name="Rectángulo 4"/>
          <p:cNvSpPr/>
          <p:nvPr/>
        </p:nvSpPr>
        <p:spPr>
          <a:xfrm>
            <a:off x="1741715" y="2091392"/>
            <a:ext cx="9274628" cy="4154984"/>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líquido: </a:t>
            </a:r>
            <a:r>
              <a:rPr lang="es-SV" sz="2400" dirty="0">
                <a:solidFill>
                  <a:srgbClr val="000000"/>
                </a:solidFill>
                <a:latin typeface="+mj-lt"/>
              </a:rPr>
              <a:t>es el residuo del activo, detraído el pasivo de una persona natural o jurídica</a:t>
            </a:r>
            <a:r>
              <a:rPr lang="es-SV" sz="2400" dirty="0" smtClean="0">
                <a:solidFill>
                  <a:srgbClr val="000000"/>
                </a:solidFill>
                <a:latin typeface="+mj-lt"/>
              </a:rPr>
              <a:t>.</a:t>
            </a:r>
          </a:p>
          <a:p>
            <a:pPr marL="342900" indent="-342900">
              <a:buFont typeface="Wingdings" panose="05000000000000000000" pitchFamily="2" charset="2"/>
              <a:buChar char="ü"/>
            </a:pPr>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FF0000"/>
                </a:solidFill>
                <a:latin typeface="+mj-lt"/>
              </a:rPr>
              <a:t>Capital nacional: </a:t>
            </a:r>
            <a:r>
              <a:rPr lang="es-SV" sz="2400" dirty="0">
                <a:solidFill>
                  <a:srgbClr val="000000"/>
                </a:solidFill>
                <a:latin typeface="+mj-lt"/>
              </a:rPr>
              <a:t>es la parte del patrimonio nacional constituida por bienes producidos por el hombre</a:t>
            </a:r>
            <a:r>
              <a:rPr lang="es-SV" sz="2400" dirty="0" smtClean="0">
                <a:solidFill>
                  <a:srgbClr val="000000"/>
                </a:solidFill>
                <a:latin typeface="+mj-lt"/>
              </a:rPr>
              <a:t>.</a:t>
            </a:r>
          </a:p>
          <a:p>
            <a:pPr marL="342900" indent="-342900">
              <a:buFont typeface="Wingdings" panose="05000000000000000000" pitchFamily="2" charset="2"/>
              <a:buChar char="ü"/>
            </a:pPr>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FF0000"/>
                </a:solidFill>
                <a:latin typeface="+mj-lt"/>
              </a:rPr>
              <a:t>Capital societario: </a:t>
            </a:r>
            <a:r>
              <a:rPr lang="es-SV" sz="2400" dirty="0">
                <a:solidFill>
                  <a:srgbClr val="000000"/>
                </a:solidFill>
                <a:latin typeface="+mj-lt"/>
              </a:rPr>
              <a:t>es el conjunto de dinero y bienes materiales aportados por los socios a una empresa</a:t>
            </a:r>
            <a:r>
              <a:rPr lang="es-SV" sz="2400" dirty="0" smtClean="0">
                <a:solidFill>
                  <a:srgbClr val="000000"/>
                </a:solidFill>
                <a:latin typeface="+mj-lt"/>
              </a:rPr>
              <a:t>.</a:t>
            </a:r>
          </a:p>
          <a:p>
            <a:pPr marL="342900" indent="-342900">
              <a:buFont typeface="Wingdings" panose="05000000000000000000" pitchFamily="2" charset="2"/>
              <a:buChar char="ü"/>
            </a:pPr>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FF0000"/>
                </a:solidFill>
                <a:latin typeface="+mj-lt"/>
              </a:rPr>
              <a:t>Capital público, opuesto al privado: </a:t>
            </a:r>
            <a:r>
              <a:rPr lang="es-SV" sz="2400" dirty="0">
                <a:solidFill>
                  <a:srgbClr val="000000"/>
                </a:solidFill>
                <a:latin typeface="+mj-lt"/>
              </a:rPr>
              <a:t>es el que pertenece </a:t>
            </a:r>
            <a:r>
              <a:rPr lang="es-SV" sz="2400" dirty="0">
                <a:latin typeface="+mj-lt"/>
              </a:rPr>
              <a:t>al Estado</a:t>
            </a:r>
            <a:r>
              <a:rPr lang="es-SV" sz="2400" dirty="0" smtClean="0">
                <a:latin typeface="+mj-lt"/>
              </a:rPr>
              <a:t>.</a:t>
            </a:r>
            <a:endParaRPr lang="es-SV" sz="2400" dirty="0">
              <a:latin typeface="+mj-lt"/>
            </a:endParaRPr>
          </a:p>
        </p:txBody>
      </p:sp>
    </p:spTree>
    <p:extLst>
      <p:ext uri="{BB962C8B-B14F-4D97-AF65-F5344CB8AC3E}">
        <p14:creationId xmlns:p14="http://schemas.microsoft.com/office/powerpoint/2010/main" val="18023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33600" y="398306"/>
            <a:ext cx="9056915" cy="1200329"/>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rPr>
              <a:t>Capital privado, opuesto al público: </a:t>
            </a:r>
            <a:r>
              <a:rPr lang="es-SV" sz="2400" dirty="0">
                <a:solidFill>
                  <a:srgbClr val="000000"/>
                </a:solidFill>
              </a:rPr>
              <a:t>es el que pertenece a propietarios individuales o asociados pertenecientes a la sociedad civil.</a:t>
            </a:r>
          </a:p>
        </p:txBody>
      </p:sp>
      <p:sp>
        <p:nvSpPr>
          <p:cNvPr id="5" name="Rectángulo 4"/>
          <p:cNvSpPr/>
          <p:nvPr/>
        </p:nvSpPr>
        <p:spPr>
          <a:xfrm>
            <a:off x="2133600" y="1598635"/>
            <a:ext cx="9296400" cy="4893647"/>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inmaterial: </a:t>
            </a:r>
            <a:r>
              <a:rPr lang="es-SV" sz="2400" dirty="0">
                <a:latin typeface="+mj-lt"/>
              </a:rPr>
              <a:t>es el que no se muestra como algo físico; puede ser el conocimiento, la aptitud, las habilidades, el entrenamiento de una persona, </a:t>
            </a:r>
            <a:r>
              <a:rPr lang="es-SV" sz="2400" dirty="0" smtClean="0">
                <a:latin typeface="+mj-lt"/>
              </a:rPr>
              <a:t>etc.</a:t>
            </a:r>
          </a:p>
          <a:p>
            <a:pPr marL="342900" indent="-342900">
              <a:buFont typeface="Wingdings" panose="05000000000000000000" pitchFamily="2" charset="2"/>
              <a:buChar char="ü"/>
            </a:pPr>
            <a:endParaRPr lang="es-SV" sz="2400" dirty="0">
              <a:solidFill>
                <a:srgbClr val="FF0000"/>
              </a:solidFill>
              <a:latin typeface="+mj-lt"/>
            </a:endParaRPr>
          </a:p>
          <a:p>
            <a:pPr marL="342900" indent="-342900">
              <a:buFont typeface="Wingdings" panose="05000000000000000000" pitchFamily="2" charset="2"/>
              <a:buChar char="ü"/>
            </a:pPr>
            <a:r>
              <a:rPr lang="es-SV" sz="2400" dirty="0" smtClean="0">
                <a:solidFill>
                  <a:srgbClr val="FF0000"/>
                </a:solidFill>
                <a:latin typeface="+mj-lt"/>
              </a:rPr>
              <a:t>Capital </a:t>
            </a:r>
            <a:r>
              <a:rPr lang="es-SV" sz="2400" dirty="0">
                <a:solidFill>
                  <a:srgbClr val="FF0000"/>
                </a:solidFill>
                <a:latin typeface="+mj-lt"/>
              </a:rPr>
              <a:t>de corto plazo: </a:t>
            </a:r>
            <a:r>
              <a:rPr lang="es-SV" sz="2400" dirty="0">
                <a:latin typeface="+mj-lt"/>
              </a:rPr>
              <a:t>es el tipo de capital del cual se espera obtener un beneficio o renta en un periodo menor a un año;</a:t>
            </a:r>
          </a:p>
          <a:p>
            <a:pPr marL="342900" indent="-342900">
              <a:buFont typeface="Wingdings" panose="05000000000000000000" pitchFamily="2" charset="2"/>
              <a:buChar char="ü"/>
            </a:pPr>
            <a:endParaRPr lang="es-SV" sz="2400" dirty="0" smtClean="0">
              <a:solidFill>
                <a:srgbClr val="FF0000"/>
              </a:solidFill>
              <a:latin typeface="+mj-lt"/>
            </a:endParaRPr>
          </a:p>
          <a:p>
            <a:pPr marL="342900" indent="-342900">
              <a:buFont typeface="Wingdings" panose="05000000000000000000" pitchFamily="2" charset="2"/>
              <a:buChar char="ü"/>
            </a:pPr>
            <a:r>
              <a:rPr lang="es-SV" sz="2400" dirty="0" smtClean="0">
                <a:solidFill>
                  <a:srgbClr val="FF0000"/>
                </a:solidFill>
                <a:latin typeface="+mj-lt"/>
              </a:rPr>
              <a:t>Capital </a:t>
            </a:r>
            <a:r>
              <a:rPr lang="es-SV" sz="2400" dirty="0">
                <a:solidFill>
                  <a:srgbClr val="FF0000"/>
                </a:solidFill>
                <a:latin typeface="+mj-lt"/>
              </a:rPr>
              <a:t>de largo plazo: </a:t>
            </a:r>
            <a:r>
              <a:rPr lang="es-SV" sz="2400" dirty="0">
                <a:latin typeface="+mj-lt"/>
              </a:rPr>
              <a:t>es el tipo de capital del cual se espera obtener un beneficio o renta en un periodo mayor a un año, por ejemplo, el capital invertido en la constitución de una empresa, posiblemente dará un retorno en un tiempo superior a un año</a:t>
            </a:r>
            <a:endParaRPr lang="es-SV" sz="2400" b="0" i="0" dirty="0">
              <a:effectLst/>
              <a:latin typeface="+mj-lt"/>
            </a:endParaRPr>
          </a:p>
        </p:txBody>
      </p:sp>
    </p:spTree>
    <p:extLst>
      <p:ext uri="{BB962C8B-B14F-4D97-AF65-F5344CB8AC3E}">
        <p14:creationId xmlns:p14="http://schemas.microsoft.com/office/powerpoint/2010/main" val="100126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03975" y="597985"/>
            <a:ext cx="8909366" cy="1280890"/>
          </a:xfrm>
        </p:spPr>
        <p:txBody>
          <a:bodyPr/>
          <a:lstStyle/>
          <a:p>
            <a:pPr marL="571500" indent="-571500">
              <a:buFont typeface="Wingdings" panose="05000000000000000000" pitchFamily="2" charset="2"/>
              <a:buChar char="ü"/>
            </a:pPr>
            <a:r>
              <a:rPr lang="es-SV" dirty="0" smtClean="0">
                <a:solidFill>
                  <a:srgbClr val="7030A0"/>
                </a:solidFill>
              </a:rPr>
              <a:t>Mano de obra…</a:t>
            </a:r>
            <a:endParaRPr lang="es-SV" dirty="0">
              <a:solidFill>
                <a:srgbClr val="7030A0"/>
              </a:solidFill>
            </a:endParaRPr>
          </a:p>
        </p:txBody>
      </p:sp>
      <p:sp>
        <p:nvSpPr>
          <p:cNvPr id="5" name="Marcador de contenido 4"/>
          <p:cNvSpPr>
            <a:spLocks noGrp="1"/>
          </p:cNvSpPr>
          <p:nvPr>
            <p:ph idx="1"/>
          </p:nvPr>
        </p:nvSpPr>
        <p:spPr>
          <a:xfrm>
            <a:off x="1425944" y="1624148"/>
            <a:ext cx="6686090" cy="4881154"/>
          </a:xfrm>
        </p:spPr>
        <p:txBody>
          <a:bodyPr>
            <a:normAutofit/>
          </a:bodyPr>
          <a:lstStyle/>
          <a:p>
            <a:r>
              <a:rPr lang="es-SV" sz="2400" dirty="0">
                <a:solidFill>
                  <a:schemeClr val="tx1"/>
                </a:solidFill>
              </a:rPr>
              <a:t>En la contabilidad general de las empresas se entiende por mano de obra el </a:t>
            </a:r>
            <a:r>
              <a:rPr lang="es-SV" sz="2400" dirty="0" smtClean="0">
                <a:solidFill>
                  <a:schemeClr val="tx1"/>
                </a:solidFill>
              </a:rPr>
              <a:t>costo </a:t>
            </a:r>
            <a:r>
              <a:rPr lang="es-SV" sz="2400" dirty="0">
                <a:solidFill>
                  <a:schemeClr val="tx1"/>
                </a:solidFill>
              </a:rPr>
              <a:t>total que representa el montante de trabajadores que tenga la empresa incluyendo los salarios y todo tipo de impuestos que van ligados a cada trabajador. La mano de obra es un elemento muy importante, por lo tanto su correcta administración y control determinará de forma significativa el costo final del producto o servicio</a:t>
            </a:r>
          </a:p>
          <a:p>
            <a:endParaRPr lang="es-SV" dirty="0"/>
          </a:p>
        </p:txBody>
      </p:sp>
      <p:pic>
        <p:nvPicPr>
          <p:cNvPr id="4098" name="Picture 2" descr="http://t2.gstatic.com/images?q=tbn:ANd9GcR3J8Pm-AbSGC02kbmbgBK7Lq5Sbrqs4RL2dBNlquIMx98RI8h7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2740" y="2813956"/>
            <a:ext cx="2219325"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65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38539" y="881973"/>
            <a:ext cx="10105118" cy="1938992"/>
          </a:xfrm>
          <a:prstGeom prst="rect">
            <a:avLst/>
          </a:prstGeom>
        </p:spPr>
        <p:txBody>
          <a:bodyPr wrap="square">
            <a:spAutoFit/>
          </a:bodyPr>
          <a:lstStyle/>
          <a:p>
            <a:r>
              <a:rPr lang="es-SV" sz="2400" dirty="0">
                <a:latin typeface="+mj-lt"/>
              </a:rPr>
              <a:t>Se conoce como mano de obra al esfuerzo tanto físico como mental que se aplica durante el proceso de elaboración de un bien. El concepto también se aprovecha para apuntar hacia el costo de esta </a:t>
            </a:r>
            <a:r>
              <a:rPr lang="es-SV" sz="2400" u="sng" dirty="0">
                <a:latin typeface="+mj-lt"/>
              </a:rPr>
              <a:t>l</a:t>
            </a:r>
            <a:r>
              <a:rPr lang="es-SV" sz="2400" dirty="0" smtClean="0">
                <a:latin typeface="+mj-lt"/>
              </a:rPr>
              <a:t>abor </a:t>
            </a:r>
            <a:r>
              <a:rPr lang="es-SV" sz="2400" dirty="0">
                <a:latin typeface="+mj-lt"/>
              </a:rPr>
              <a:t>(es decir, el dinero que se le abona al trabajador por </a:t>
            </a:r>
            <a:r>
              <a:rPr lang="es-SV" sz="2400" dirty="0" smtClean="0">
                <a:latin typeface="+mj-lt"/>
              </a:rPr>
              <a:t>sus servicios).</a:t>
            </a:r>
            <a:endParaRPr lang="es-SV" sz="2400" dirty="0">
              <a:latin typeface="+mj-lt"/>
            </a:endParaRPr>
          </a:p>
        </p:txBody>
      </p:sp>
      <p:sp>
        <p:nvSpPr>
          <p:cNvPr id="5" name="Rectángulo 4"/>
          <p:cNvSpPr/>
          <p:nvPr/>
        </p:nvSpPr>
        <p:spPr>
          <a:xfrm>
            <a:off x="1738539" y="3159987"/>
            <a:ext cx="10105118" cy="1938992"/>
          </a:xfrm>
          <a:prstGeom prst="rect">
            <a:avLst/>
          </a:prstGeom>
        </p:spPr>
        <p:txBody>
          <a:bodyPr wrap="square">
            <a:spAutoFit/>
          </a:bodyPr>
          <a:lstStyle/>
          <a:p>
            <a:r>
              <a:rPr lang="es-SV" sz="2400" dirty="0">
                <a:latin typeface="+mj-lt"/>
              </a:rPr>
              <a:t>Cabe resaltar que la mano de obra puede clasificarse como directa o indirecta. Se dice que la mano de obra es directa cuando influye directamente en la fabricación del producto terminado. Se trata de un trabajo que puede asociarse fácilmente al bien en cuestión.</a:t>
            </a:r>
          </a:p>
        </p:txBody>
      </p:sp>
    </p:spTree>
    <p:extLst>
      <p:ext uri="{BB962C8B-B14F-4D97-AF65-F5344CB8AC3E}">
        <p14:creationId xmlns:p14="http://schemas.microsoft.com/office/powerpoint/2010/main" val="10239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73085" y="1366468"/>
            <a:ext cx="8599714" cy="3785652"/>
          </a:xfrm>
          <a:prstGeom prst="rect">
            <a:avLst/>
          </a:prstGeom>
        </p:spPr>
        <p:txBody>
          <a:bodyPr wrap="square">
            <a:spAutoFit/>
          </a:bodyPr>
          <a:lstStyle/>
          <a:p>
            <a:pPr fontAlgn="base"/>
            <a:r>
              <a:rPr lang="es-SV" sz="2400" dirty="0">
                <a:latin typeface="+mj-lt"/>
              </a:rPr>
              <a:t>La mano de obra se considera indirecta, en cambio, cuando se reserva a áreas administrativas, logísticas o comerciales. No se asigna, por lo tanto, a la fabricación del </a:t>
            </a:r>
            <a:r>
              <a:rPr lang="es-SV" sz="2400" dirty="0" smtClean="0">
                <a:latin typeface="+mj-lt"/>
              </a:rPr>
              <a:t>producto</a:t>
            </a:r>
            <a:r>
              <a:rPr lang="es-SV" sz="2400" dirty="0">
                <a:latin typeface="+mj-lt"/>
              </a:rPr>
              <a:t> de manera directa ni tiene gran relevancia en el precio de éste.</a:t>
            </a:r>
          </a:p>
          <a:p>
            <a:pPr fontAlgn="base"/>
            <a:r>
              <a:rPr lang="es-SV" sz="2400" dirty="0">
                <a:latin typeface="+mj-lt"/>
              </a:rPr>
              <a:t>En la producción de un automóvil, la mano de obra directa está dada por los operarios que trabajan en el armado y el montaje de cada pieza del vehículo, mientras que la mano de obra indirecta incluye a quienes se desempeñan en el marketing y la venta</a:t>
            </a:r>
            <a:endParaRPr lang="es-SV" sz="2400" i="0" dirty="0">
              <a:effectLst/>
              <a:latin typeface="+mj-lt"/>
            </a:endParaRPr>
          </a:p>
        </p:txBody>
      </p:sp>
    </p:spTree>
    <p:extLst>
      <p:ext uri="{BB962C8B-B14F-4D97-AF65-F5344CB8AC3E}">
        <p14:creationId xmlns:p14="http://schemas.microsoft.com/office/powerpoint/2010/main" val="402670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4743" y="297538"/>
            <a:ext cx="8909366" cy="1280890"/>
          </a:xfrm>
        </p:spPr>
        <p:txBody>
          <a:bodyPr/>
          <a:lstStyle/>
          <a:p>
            <a:r>
              <a:rPr lang="es-SV" dirty="0" smtClean="0">
                <a:solidFill>
                  <a:srgbClr val="7030A0"/>
                </a:solidFill>
              </a:rPr>
              <a:t>Tipos de mano de obra…</a:t>
            </a:r>
            <a:endParaRPr lang="es-SV" dirty="0">
              <a:solidFill>
                <a:srgbClr val="7030A0"/>
              </a:solidFill>
            </a:endParaRPr>
          </a:p>
        </p:txBody>
      </p:sp>
      <p:sp>
        <p:nvSpPr>
          <p:cNvPr id="4" name="Rectángulo 3"/>
          <p:cNvSpPr/>
          <p:nvPr/>
        </p:nvSpPr>
        <p:spPr>
          <a:xfrm>
            <a:off x="1667940" y="1578428"/>
            <a:ext cx="9622971" cy="4154984"/>
          </a:xfrm>
          <a:prstGeom prst="rect">
            <a:avLst/>
          </a:prstGeom>
        </p:spPr>
        <p:txBody>
          <a:bodyPr wrap="square">
            <a:spAutoFit/>
          </a:bodyPr>
          <a:lstStyle/>
          <a:p>
            <a:pPr marL="285750" indent="-285750">
              <a:buFont typeface="Wingdings" panose="05000000000000000000" pitchFamily="2" charset="2"/>
              <a:buChar char="ü"/>
            </a:pPr>
            <a:r>
              <a:rPr lang="es-SV" sz="2400" dirty="0">
                <a:solidFill>
                  <a:srgbClr val="FF0000"/>
                </a:solidFill>
                <a:latin typeface="+mj-lt"/>
              </a:rPr>
              <a:t>Mano de obra directa: </a:t>
            </a:r>
            <a:r>
              <a:rPr lang="es-SV" sz="2400" dirty="0">
                <a:solidFill>
                  <a:srgbClr val="000000"/>
                </a:solidFill>
                <a:latin typeface="+mj-lt"/>
              </a:rPr>
              <a:t>es la mano de obra consumida en las áreas que tienen una relación directa con la</a:t>
            </a:r>
            <a:r>
              <a:rPr lang="es-SV" sz="2400" dirty="0">
                <a:latin typeface="+mj-lt"/>
              </a:rPr>
              <a:t> </a:t>
            </a:r>
            <a:r>
              <a:rPr lang="es-SV" sz="2400" dirty="0" smtClean="0">
                <a:latin typeface="+mj-lt"/>
              </a:rPr>
              <a:t>producción</a:t>
            </a:r>
            <a:r>
              <a:rPr lang="es-SV" sz="2400" dirty="0">
                <a:latin typeface="+mj-lt"/>
              </a:rPr>
              <a:t> o la prestación de algún servicio. Es la generada por los </a:t>
            </a:r>
            <a:r>
              <a:rPr lang="es-SV" sz="2400" dirty="0" smtClean="0">
                <a:latin typeface="+mj-lt"/>
              </a:rPr>
              <a:t>obreros</a:t>
            </a:r>
            <a:r>
              <a:rPr lang="es-SV" sz="2400" dirty="0">
                <a:latin typeface="+mj-lt"/>
              </a:rPr>
              <a:t> y operarios calificados de la empresa.</a:t>
            </a:r>
          </a:p>
          <a:p>
            <a:pPr marL="285750" indent="-285750">
              <a:buFont typeface="Wingdings" panose="05000000000000000000" pitchFamily="2" charset="2"/>
              <a:buChar char="ü"/>
            </a:pPr>
            <a:r>
              <a:rPr lang="es-SV" sz="2400" dirty="0">
                <a:solidFill>
                  <a:srgbClr val="FF0000"/>
                </a:solidFill>
                <a:latin typeface="+mj-lt"/>
              </a:rPr>
              <a:t>Mano de obra indirecta: </a:t>
            </a:r>
            <a:r>
              <a:rPr lang="es-SV" sz="2400" dirty="0">
                <a:latin typeface="+mj-lt"/>
              </a:rPr>
              <a:t>es la mano de obra consumida en las áreas administrativas de la empresa que sirven de apoyo a la producción y al </a:t>
            </a:r>
            <a:r>
              <a:rPr lang="es-SV" sz="2400" dirty="0" smtClean="0">
                <a:latin typeface="+mj-lt"/>
              </a:rPr>
              <a:t>comercio</a:t>
            </a:r>
            <a:endParaRPr lang="es-SV" sz="2400" dirty="0">
              <a:latin typeface="+mj-lt"/>
            </a:endParaRPr>
          </a:p>
          <a:p>
            <a:pPr marL="285750" indent="-285750">
              <a:buFont typeface="Wingdings" panose="05000000000000000000" pitchFamily="2" charset="2"/>
              <a:buChar char="ü"/>
            </a:pPr>
            <a:r>
              <a:rPr lang="es-SV" sz="2400" dirty="0">
                <a:solidFill>
                  <a:srgbClr val="FF0000"/>
                </a:solidFill>
                <a:latin typeface="+mj-lt"/>
              </a:rPr>
              <a:t>Mano de obra de gestión: </a:t>
            </a:r>
            <a:r>
              <a:rPr lang="es-SV" sz="2400" dirty="0">
                <a:solidFill>
                  <a:srgbClr val="000000"/>
                </a:solidFill>
                <a:latin typeface="+mj-lt"/>
              </a:rPr>
              <a:t>es la mano de obra que corresponde al personal directivo y ejecutivo de la empresa.</a:t>
            </a:r>
          </a:p>
          <a:p>
            <a:pPr marL="285750" indent="-285750">
              <a:buFont typeface="Wingdings" panose="05000000000000000000" pitchFamily="2" charset="2"/>
              <a:buChar char="ü"/>
            </a:pPr>
            <a:r>
              <a:rPr lang="es-SV" sz="2400" dirty="0">
                <a:solidFill>
                  <a:srgbClr val="FF0000"/>
                </a:solidFill>
                <a:latin typeface="+mj-lt"/>
              </a:rPr>
              <a:t>Mano de obra comercial:</a:t>
            </a:r>
            <a:r>
              <a:rPr lang="es-SV" sz="2400" dirty="0">
                <a:solidFill>
                  <a:srgbClr val="000000"/>
                </a:solidFill>
                <a:latin typeface="+mj-lt"/>
              </a:rPr>
              <a:t> es la mano de obra generada por el área comercial y constructora de la empresa.</a:t>
            </a:r>
            <a:endParaRPr lang="es-SV" sz="2400" i="0" dirty="0">
              <a:solidFill>
                <a:srgbClr val="000000"/>
              </a:solidFill>
              <a:effectLst/>
              <a:latin typeface="+mj-lt"/>
            </a:endParaRPr>
          </a:p>
        </p:txBody>
      </p:sp>
    </p:spTree>
    <p:extLst>
      <p:ext uri="{BB962C8B-B14F-4D97-AF65-F5344CB8AC3E}">
        <p14:creationId xmlns:p14="http://schemas.microsoft.com/office/powerpoint/2010/main" val="80045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1996" y="1113966"/>
            <a:ext cx="5721621" cy="1280890"/>
          </a:xfrm>
        </p:spPr>
        <p:txBody>
          <a:bodyPr/>
          <a:lstStyle/>
          <a:p>
            <a:pPr marL="571500" indent="-571500">
              <a:buFont typeface="Wingdings" panose="05000000000000000000" pitchFamily="2" charset="2"/>
              <a:buChar char="ü"/>
            </a:pPr>
            <a:r>
              <a:rPr lang="es-SV" dirty="0" smtClean="0">
                <a:solidFill>
                  <a:srgbClr val="7030A0"/>
                </a:solidFill>
              </a:rPr>
              <a:t>Materia prima </a:t>
            </a:r>
            <a:endParaRPr lang="es-SV" dirty="0">
              <a:solidFill>
                <a:srgbClr val="7030A0"/>
              </a:solidFill>
            </a:endParaRPr>
          </a:p>
        </p:txBody>
      </p:sp>
      <p:pic>
        <p:nvPicPr>
          <p:cNvPr id="5122" name="Picture 2" descr="http://t1.gstatic.com/images?q=tbn:ANd9GcTtEL2DliDj8BrQ0A44k5M-fLrM4ZVeAFv9rOKqoz00z6prL1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6617" y="2563586"/>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431996" y="2239166"/>
            <a:ext cx="6997811" cy="3416320"/>
          </a:xfrm>
          <a:prstGeom prst="rect">
            <a:avLst/>
          </a:prstGeom>
        </p:spPr>
        <p:txBody>
          <a:bodyPr wrap="square">
            <a:spAutoFit/>
          </a:bodyPr>
          <a:lstStyle/>
          <a:p>
            <a:r>
              <a:rPr lang="es-SV" sz="2400" b="1" dirty="0">
                <a:latin typeface="+mj-lt"/>
              </a:rPr>
              <a:t>Materia prima</a:t>
            </a:r>
            <a:r>
              <a:rPr lang="es-SV" sz="2400" dirty="0">
                <a:latin typeface="+mj-lt"/>
              </a:rPr>
              <a:t>. Es todo aquel elemento que se transforma e incorpora en un producto final. Un producto terminado tiene incluido una serie de elementos y subproductos, que mediante un proceso de transformación permitieron la confección del producto final. Es utilizada principalmente en las empresas industriales que son las que fabrican un producto</a:t>
            </a:r>
            <a:r>
              <a:rPr lang="es-SV" sz="2400" dirty="0">
                <a:solidFill>
                  <a:srgbClr val="000000"/>
                </a:solidFill>
                <a:latin typeface="Arial" panose="020B0604020202020204" pitchFamily="34" charset="0"/>
              </a:rPr>
              <a:t>. </a:t>
            </a:r>
            <a:endParaRPr lang="es-SV" sz="2400" dirty="0"/>
          </a:p>
        </p:txBody>
      </p:sp>
    </p:spTree>
    <p:extLst>
      <p:ext uri="{BB962C8B-B14F-4D97-AF65-F5344CB8AC3E}">
        <p14:creationId xmlns:p14="http://schemas.microsoft.com/office/powerpoint/2010/main" val="16922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612572" y="1206197"/>
            <a:ext cx="7815943" cy="4524315"/>
          </a:xfrm>
          <a:prstGeom prst="rect">
            <a:avLst/>
          </a:prstGeom>
        </p:spPr>
        <p:txBody>
          <a:bodyPr wrap="square">
            <a:spAutoFit/>
          </a:bodyPr>
          <a:lstStyle/>
          <a:p>
            <a:r>
              <a:rPr lang="es-SV" sz="2400" dirty="0">
                <a:latin typeface="+mj-lt"/>
              </a:rPr>
              <a:t>Las empresas comerciales manejan mercancías, son las encargadas de comercializar los productos que las empresas industriales fabrican. Debe ser perfectamente identificable y medible, para poder determinar tanto el costo final de producto como su composición. En el manejo de los inventarios, que bien pueden ser inventarios de materias primas, inventarios de productos en proceso e inventarios de productos terminados, se debe tener especial cuidado en aspectos como por ejemplo su almacenamiento, su transporte, su proceso mismo de adquisición, entre otros</a:t>
            </a:r>
          </a:p>
        </p:txBody>
      </p:sp>
    </p:spTree>
    <p:extLst>
      <p:ext uri="{BB962C8B-B14F-4D97-AF65-F5344CB8AC3E}">
        <p14:creationId xmlns:p14="http://schemas.microsoft.com/office/powerpoint/2010/main" val="395025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2764" y="449939"/>
            <a:ext cx="8909366" cy="1280890"/>
          </a:xfrm>
        </p:spPr>
        <p:txBody>
          <a:bodyPr>
            <a:normAutofit/>
          </a:bodyPr>
          <a:lstStyle/>
          <a:p>
            <a:r>
              <a:rPr lang="es-SV" dirty="0">
                <a:solidFill>
                  <a:srgbClr val="7030A0"/>
                </a:solidFill>
              </a:rPr>
              <a:t>La materia prima y su efecto en la </a:t>
            </a:r>
            <a:r>
              <a:rPr lang="es-SV" dirty="0" smtClean="0">
                <a:solidFill>
                  <a:srgbClr val="7030A0"/>
                </a:solidFill>
              </a:rPr>
              <a:t>producción…</a:t>
            </a:r>
            <a:endParaRPr lang="es-SV" dirty="0">
              <a:solidFill>
                <a:srgbClr val="7030A0"/>
              </a:solidFill>
            </a:endParaRPr>
          </a:p>
        </p:txBody>
      </p:sp>
      <p:sp>
        <p:nvSpPr>
          <p:cNvPr id="4" name="Rectángulo 3"/>
          <p:cNvSpPr/>
          <p:nvPr/>
        </p:nvSpPr>
        <p:spPr>
          <a:xfrm>
            <a:off x="2352764" y="1905000"/>
            <a:ext cx="8909366" cy="4154984"/>
          </a:xfrm>
          <a:prstGeom prst="rect">
            <a:avLst/>
          </a:prstGeom>
        </p:spPr>
        <p:txBody>
          <a:bodyPr wrap="square">
            <a:spAutoFit/>
          </a:bodyPr>
          <a:lstStyle/>
          <a:p>
            <a:r>
              <a:rPr lang="es-SV" sz="2400" dirty="0">
                <a:latin typeface="+mj-lt"/>
                <a:cs typeface="Simplified Arabic" panose="02020603050405020304" pitchFamily="18" charset="-78"/>
              </a:rPr>
              <a:t>El producto final es el resultado de aplicarle una serie de procesos a unas materias primas, por lo que en el valor o costo final del producto esta incluido el costo individual de cada materia prima y el valor del proceso o procesos aplicados</a:t>
            </a:r>
            <a:r>
              <a:rPr lang="es-SV" sz="2400" dirty="0" smtClean="0">
                <a:latin typeface="+mj-lt"/>
                <a:cs typeface="Simplified Arabic" panose="02020603050405020304" pitchFamily="18" charset="-78"/>
              </a:rPr>
              <a:t>.</a:t>
            </a:r>
          </a:p>
          <a:p>
            <a:endParaRPr lang="es-SV" sz="2400" dirty="0">
              <a:latin typeface="+mj-lt"/>
              <a:cs typeface="Simplified Arabic" panose="02020603050405020304" pitchFamily="18" charset="-78"/>
            </a:endParaRPr>
          </a:p>
          <a:p>
            <a:r>
              <a:rPr lang="es-SV" sz="2400" dirty="0">
                <a:latin typeface="+mj-lt"/>
                <a:cs typeface="Simplified Arabic" panose="02020603050405020304" pitchFamily="18" charset="-78"/>
              </a:rPr>
              <a:t>La materia prima es quizás uno de los elementos mas importantes a tener en cuenta para el manejo del costo final de un producto. El valor del producto final, esta compuesto en buena parte por el valor de las materias primas incorporadas. </a:t>
            </a:r>
            <a:endParaRPr lang="es-SV" sz="2400" i="0" dirty="0">
              <a:effectLst/>
              <a:latin typeface="+mj-lt"/>
              <a:cs typeface="Simplified Arabic" panose="02020603050405020304" pitchFamily="18" charset="-78"/>
            </a:endParaRPr>
          </a:p>
        </p:txBody>
      </p:sp>
    </p:spTree>
    <p:extLst>
      <p:ext uri="{BB962C8B-B14F-4D97-AF65-F5344CB8AC3E}">
        <p14:creationId xmlns:p14="http://schemas.microsoft.com/office/powerpoint/2010/main" val="246145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6863" y="578450"/>
            <a:ext cx="8909366" cy="1280890"/>
          </a:xfrm>
        </p:spPr>
        <p:txBody>
          <a:bodyPr/>
          <a:lstStyle/>
          <a:p>
            <a:r>
              <a:rPr lang="es-SV" dirty="0">
                <a:solidFill>
                  <a:srgbClr val="7030A0"/>
                </a:solidFill>
              </a:rPr>
              <a:t>Importancia de los procesos de transformación de la materia </a:t>
            </a:r>
            <a:r>
              <a:rPr lang="es-SV" dirty="0" smtClean="0">
                <a:solidFill>
                  <a:srgbClr val="7030A0"/>
                </a:solidFill>
              </a:rPr>
              <a:t>prima…</a:t>
            </a:r>
            <a:endParaRPr lang="es-SV" dirty="0">
              <a:solidFill>
                <a:srgbClr val="7030A0"/>
              </a:solidFill>
            </a:endParaRPr>
          </a:p>
        </p:txBody>
      </p:sp>
      <p:sp>
        <p:nvSpPr>
          <p:cNvPr id="4" name="Rectángulo 3"/>
          <p:cNvSpPr/>
          <p:nvPr/>
        </p:nvSpPr>
        <p:spPr>
          <a:xfrm>
            <a:off x="1736863" y="2020509"/>
            <a:ext cx="9170623" cy="3785652"/>
          </a:xfrm>
          <a:prstGeom prst="rect">
            <a:avLst/>
          </a:prstGeom>
        </p:spPr>
        <p:txBody>
          <a:bodyPr wrap="square">
            <a:spAutoFit/>
          </a:bodyPr>
          <a:lstStyle/>
          <a:p>
            <a:r>
              <a:rPr lang="es-SV" sz="2400" dirty="0">
                <a:latin typeface="+mj-lt"/>
              </a:rPr>
              <a:t>Si se quiere ser más eficiente en la administración de los costos de la empresa, necesariamente la materia prima es una variable que no puede faltar. Pero, </a:t>
            </a:r>
            <a:r>
              <a:rPr lang="es-SV" sz="2400" dirty="0" smtClean="0">
                <a:latin typeface="+mj-lt"/>
              </a:rPr>
              <a:t>¿hasta </a:t>
            </a:r>
            <a:r>
              <a:rPr lang="es-SV" sz="2400" dirty="0">
                <a:latin typeface="+mj-lt"/>
              </a:rPr>
              <a:t>que punto se puede jugar con la materia prima en busca de hacer un producto menos costoso</a:t>
            </a:r>
            <a:r>
              <a:rPr lang="es-SV" sz="2400" dirty="0" smtClean="0">
                <a:latin typeface="+mj-lt"/>
              </a:rPr>
              <a:t>?</a:t>
            </a:r>
          </a:p>
          <a:p>
            <a:endParaRPr lang="es-SV" sz="2400" dirty="0">
              <a:latin typeface="+mj-lt"/>
            </a:endParaRPr>
          </a:p>
          <a:p>
            <a:r>
              <a:rPr lang="es-SV" sz="2400" dirty="0">
                <a:latin typeface="+mj-lt"/>
              </a:rPr>
              <a:t>Para que un producto sea competitivo, no solo debe tener un precio competitivo, sino que también debe ser de buena calidad, y es aquí en donde la calidad no deja mucho margen de maniobrabilidad a la materia prima.</a:t>
            </a:r>
            <a:endParaRPr lang="es-SV" sz="2400" b="0" i="0" dirty="0">
              <a:effectLst/>
              <a:latin typeface="+mj-lt"/>
            </a:endParaRPr>
          </a:p>
        </p:txBody>
      </p:sp>
    </p:spTree>
    <p:extLst>
      <p:ext uri="{BB962C8B-B14F-4D97-AF65-F5344CB8AC3E}">
        <p14:creationId xmlns:p14="http://schemas.microsoft.com/office/powerpoint/2010/main" val="268508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18441" y="422031"/>
            <a:ext cx="7022394" cy="3496825"/>
          </a:xfrm>
        </p:spPr>
        <p:txBody>
          <a:bodyPr>
            <a:normAutofit/>
          </a:bodyPr>
          <a:lstStyle/>
          <a:p>
            <a:pPr marL="914400" indent="-914400" algn="ctr">
              <a:buFont typeface="+mj-lt"/>
              <a:buAutoNum type="arabicPeriod"/>
            </a:pPr>
            <a:r>
              <a:rPr lang="es-SV" dirty="0" smtClean="0">
                <a:solidFill>
                  <a:srgbClr val="FF0000"/>
                </a:solidFill>
              </a:rPr>
              <a:t>Elementos fundamentales de la producción…</a:t>
            </a:r>
            <a:endParaRPr lang="es-SV" dirty="0">
              <a:solidFill>
                <a:srgbClr val="FF0000"/>
              </a:solidFill>
            </a:endParaRPr>
          </a:p>
        </p:txBody>
      </p:sp>
      <p:pic>
        <p:nvPicPr>
          <p:cNvPr id="1028" name="Picture 4" descr="http://t1.gstatic.com/images?q=tbn:ANd9GcTMGpu0-YX8XxtlrgEYEmHPJtWKwnfTvnsAv5WSwY6W8vywzmQo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7138" y="402336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2080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additive="base">
                                        <p:cTn id="11" dur="500" fill="hold"/>
                                        <p:tgtEl>
                                          <p:spTgt spid="1028"/>
                                        </p:tgtEl>
                                        <p:attrNameLst>
                                          <p:attrName>ppt_x</p:attrName>
                                        </p:attrNameLst>
                                      </p:cBhvr>
                                      <p:tavLst>
                                        <p:tav tm="0">
                                          <p:val>
                                            <p:strVal val="#ppt_x"/>
                                          </p:val>
                                        </p:tav>
                                        <p:tav tm="100000">
                                          <p:val>
                                            <p:strVal val="#ppt_x"/>
                                          </p:val>
                                        </p:tav>
                                      </p:tavLst>
                                    </p:anim>
                                    <p:anim calcmode="lin" valueType="num">
                                      <p:cBhvr additive="base">
                                        <p:cTn id="12"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43200" y="1592054"/>
            <a:ext cx="7663543" cy="3416320"/>
          </a:xfrm>
          <a:prstGeom prst="rect">
            <a:avLst/>
          </a:prstGeom>
        </p:spPr>
        <p:txBody>
          <a:bodyPr wrap="square">
            <a:spAutoFit/>
          </a:bodyPr>
          <a:lstStyle/>
          <a:p>
            <a:r>
              <a:rPr lang="es-SV" sz="2400" dirty="0">
                <a:latin typeface="+mj-lt"/>
              </a:rPr>
              <a:t>Disminuir costos con base a las materias primas, puede ser riesgoso en la medida en que, por lo general, para conseguir materia prima de menor costo, significa que ésta será de menor calidad. La única forma de disminuir costos recurriendo a la materia prima sin afectar la calidad del producto final, es mejorando la política con los proveedores, y es un aspecto que tampoco deja mucha margen de maniobrabilidad.</a:t>
            </a:r>
          </a:p>
        </p:txBody>
      </p:sp>
    </p:spTree>
    <p:extLst>
      <p:ext uri="{BB962C8B-B14F-4D97-AF65-F5344CB8AC3E}">
        <p14:creationId xmlns:p14="http://schemas.microsoft.com/office/powerpoint/2010/main" val="303244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33600" y="1635366"/>
            <a:ext cx="9100457" cy="3785652"/>
          </a:xfrm>
          <a:prstGeom prst="rect">
            <a:avLst/>
          </a:prstGeom>
        </p:spPr>
        <p:txBody>
          <a:bodyPr wrap="square">
            <a:spAutoFit/>
          </a:bodyPr>
          <a:lstStyle/>
          <a:p>
            <a:r>
              <a:rPr lang="es-SV" sz="2400" dirty="0">
                <a:latin typeface="+mj-lt"/>
              </a:rPr>
              <a:t>Así la cosas, la mejor forma de disminuir costos sin afectar la calidad de la materia prima, es le mejoramiento de los procesos. Hacer mas eficientes los procesos de transformación de la materia prima y los demás relacionados con la elaboración del producto final, permite que en primer lugar que se aproveche mejor la materia prima, que haya menos desperdicio y que no se afecte la calidad de la materia prima, que se requiera de menor tiempo de transformación, menor consumo de Mano de obra, energía, etc.</a:t>
            </a:r>
          </a:p>
        </p:txBody>
      </p:sp>
    </p:spTree>
    <p:extLst>
      <p:ext uri="{BB962C8B-B14F-4D97-AF65-F5344CB8AC3E}">
        <p14:creationId xmlns:p14="http://schemas.microsoft.com/office/powerpoint/2010/main" val="2688892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0137" y="765962"/>
            <a:ext cx="8909366" cy="3011719"/>
          </a:xfrm>
        </p:spPr>
        <p:txBody>
          <a:bodyPr>
            <a:normAutofit/>
          </a:bodyPr>
          <a:lstStyle/>
          <a:p>
            <a:pPr algn="ctr"/>
            <a:r>
              <a:rPr lang="es-SV" dirty="0" smtClean="0">
                <a:solidFill>
                  <a:srgbClr val="FF0000"/>
                </a:solidFill>
                <a:latin typeface="Broadway" panose="04040905080B02020502" pitchFamily="82" charset="0"/>
              </a:rPr>
              <a:t>GRACIAS </a:t>
            </a:r>
            <a:br>
              <a:rPr lang="es-SV" dirty="0" smtClean="0">
                <a:solidFill>
                  <a:srgbClr val="FF0000"/>
                </a:solidFill>
                <a:latin typeface="Broadway" panose="04040905080B02020502" pitchFamily="82" charset="0"/>
              </a:rPr>
            </a:br>
            <a:r>
              <a:rPr lang="es-SV" dirty="0" smtClean="0">
                <a:solidFill>
                  <a:srgbClr val="FF0000"/>
                </a:solidFill>
                <a:latin typeface="Broadway" panose="04040905080B02020502" pitchFamily="82" charset="0"/>
              </a:rPr>
              <a:t>POR SU</a:t>
            </a:r>
            <a:br>
              <a:rPr lang="es-SV" dirty="0" smtClean="0">
                <a:solidFill>
                  <a:srgbClr val="FF0000"/>
                </a:solidFill>
                <a:latin typeface="Broadway" panose="04040905080B02020502" pitchFamily="82" charset="0"/>
              </a:rPr>
            </a:br>
            <a:r>
              <a:rPr lang="es-SV" dirty="0" smtClean="0">
                <a:solidFill>
                  <a:srgbClr val="FF0000"/>
                </a:solidFill>
                <a:latin typeface="Broadway" panose="04040905080B02020502" pitchFamily="82" charset="0"/>
              </a:rPr>
              <a:t>ATENCION </a:t>
            </a:r>
            <a:br>
              <a:rPr lang="es-SV" dirty="0" smtClean="0">
                <a:solidFill>
                  <a:srgbClr val="FF0000"/>
                </a:solidFill>
                <a:latin typeface="Broadway" panose="04040905080B02020502" pitchFamily="82" charset="0"/>
              </a:rPr>
            </a:br>
            <a:r>
              <a:rPr lang="es-SV" dirty="0" smtClean="0">
                <a:solidFill>
                  <a:srgbClr val="FF0000"/>
                </a:solidFill>
                <a:latin typeface="Broadway" panose="04040905080B02020502" pitchFamily="82" charset="0"/>
              </a:rPr>
              <a:t>PRESTADA</a:t>
            </a:r>
            <a:endParaRPr lang="es-SV" dirty="0">
              <a:solidFill>
                <a:srgbClr val="FF0000"/>
              </a:solidFill>
              <a:latin typeface="Broadway" panose="04040905080B02020502" pitchFamily="82" charset="0"/>
            </a:endParaRPr>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bAKgDASIAAhEBAxEB/8QAHAAAAQUBAQEAAAAAAAAAAAAAAAEDBAYHBQII/8QARRAAAQMCBAMEBwUDCQkAAAAAAQACAwQRBQYhMRJBURNhcYEHFCKRobHRMjNCcsEVI1IlNVVigpOiwvBDU3ODkpSy0uH/xAAbAQABBQEBAAAAAAAAAAAAAAAAAQIDBAUGB//EADMRAAEEAQMBBQYEBwAAAAAAAAEAAgMRBAUSITETIkFRYQYUMnGRsRWBocEzQlKS0eHw/9oADAMBAAIRAxEAPwDb0IQhCEIQhCEISE2QhKkJXBxjNmH4cXRxk1M43ZFqB4nkqfiObMUrH/u5G08e4ZGPmefwUzceR4sBZuTquNAdpNn0V+mxNjbtiBc4e5QXVc7iT2rvAHZUqXMtc+NzGMhYSLB7Qbt79U3S45VUlIYIGsc7iLjLJdx130XOZGk6xkAuc4DngA+HmpW69gMdQuq60rq+WV7gXPcSBbdSIa+aEBriHj+sqLT5ir4gRKYptbgubwke7RNyY/ib3lzZ2Rg7MbGLD33Krw+z+rRyFzXAet9U53tFp5aLBPpS1GlqWTs4mkAjcdE+sbnrKmeo7eWZxl0HG32bAdLbLo0GZsWoyAypMrB+CYcXx3+K6yHCmETe0ILq5WaNfgLyNpAWqBCrGDZyo6wiGtaaWY6XcbsJ7j9VZg7iAIsQdj1Ub2OYacFrQZEU7d0ZtKhCExToQhCEIQhCEIQhCEIQhMVlVFR00lTUPDIo2lziUJCQBZXjEa6nw+mdUVUgYwe8noOpWd45misxRz44XPp6XYMabOd+Y/oPiomO4zPjFX2st2wt+6i/hHU965ltFpQYwaNzuq5DUdVfOSyI037oGm2iChCuLFRqhKlFuRQheUi9HTmkuOqRFI5ICW1ka9EIQQLW5LuYBmWqwp7YpSZqMaFhOrO9v0XDQN97Jr2NeKcpYJ5IH72GitjoauCupmVFNKJI3i4IUhZVl7GpMHq+IlzqZ5Aljv8A4h3/ADWoU88dRAyaF4fG8BzXA3BCypoTEfRdrp+e3LZfRw6hOoQhQrQQhCEIQhCEIQqDn7FTJUsw2F3sR+1LY7u5D9fcr1UzNp6eSaQgNjaXEnkALrHKuofVVE1TKDxSvLz3X5K3iMBcXHwWHreSY4hE3q77JopRup9Dg1dWWLYzCw7Pl0HkNyrHQZUp2WdO11Q+3+00Z/0/W6iytbxYDtad7vJvP+lkYmi5WTzW0eZ/61UIYZah3DTxSTHoxpPxXTp8u18uspipx/WPEfcPqr5Dh8cbA3QNH4WNAAUmKlZfhY0Dq6yy3anqWQajaGD15P8Ahb0Ps9iRi5XFx+gVLhyxTsA9ZqJZCeTG8IPgBc/FTYsv4ay3HSuvsDUcYv79FcoYWRXDGgdTzPiU4QCLWUbsPJk5lncflwP0WhHi4kfwRD6Wqu3LtEBpQUf92D+iHZeora0NHb/hN+i7ckPYSAx/dPP2f4T3eK9xU4ks+ZvEPwsOw7yOqrjTO9W939xVmoqvYPoFWn4Bhj96Wl/sO4flZR5cq0btWRTR/klJ+d1d7C1gBbomX07d2Wa7nbY+Sm/D5WcxzOB+aidFjv4dG0/ks9qMqSDWGrI7pYv1H0XPnwLEYNRC2UdYnXPuNlpjmcJs4eSafTxP3Zbw0Ssy9Th6SB3o4fuFTl0TAl6NLfkVk8jXxv4ZWOY6/wBl7S0/FW/IeLlkrsMnf7D7ugudjzb+vvXfqcMimYWODXsO7ZGhwK4s2WmQVENTQtNPLE4Pbwe0w25W5eStDWiW7MmIt9RyFSj0SXFmEsD9w8jwa+yuwQm4X9oxr7EcTQbJxWAQRYW0hCEJUIQhCELm4+x8+FVFNG/hfO3s+K17A7+Ol1wsLy1TUha90fHKNe0lAc4HuGwVslF43W3GqjBZ2XG+Q7XPOzyHH1Sthic8SOaC4dCmY6aOPYXN73KdQhRsjZGKaKCsXfVKpUbeFoCi8wpnJW8cCyVFIhcqvzFhuH45h+DVMrm1uIBxp2BhIdwi5ueS6qbfTwyTMmfDG6WMEMkc0FzQd7HldWlGmq8uZSuLDYlzRfpdwF/JecVxGkwfD58QxCUQ0sDeKR9ibC9thqdxoE9OR2fC4A35FJU01PXUslPVwxzwSt4ZI5GhzXA8iCmhwukvNWvOHV1NidBT11FKJaaojEkTwLcTTspCbpqeGkp46eliZDBE0MjjjaGtY0bAAbBOJyRNTt9ni6JhSZtI3KMqc4AcpYzwhIUqRQlSKVF923wXteY/u2+C9LRb0CrnqhCEJUiEIQhCDqFCOht0UPMGYqLA4h6y4vmeP3cLNXO+g71zMrZkGPesiWNkM0TrhjSSCw7G/joVWnAIVqPHlMZl293zXfQlQqyRHNPwvBbY8lHS+aex+02muFqYvLnho1KjcTv4ik1O+qmOR5BM7NLI4vdcr3C+3skptChDyDaeWgilMBB2Qogc4bEoL3HdxUwyBXRM7MpyZ4d7I25ppCLqBztxtSAUkSgXICRcXMWZafAX0zZInTPlJPAw2IA538/n0Q0WVIyN8jtjBZKszRp5JVwcDzXheMvEUEjo6i33Mos4+HI+S7wV8EEcKtJG+N214ooQhCVMSbLk5kxuHBMOdUSEOlceGKO/23fTqujWVEVJTS1FQ8MijaXOcdgAsYzFjM2N4k+pfcRt9mGM/gb9TufJMfIGrR03B96lo/COqhVtZUYhVSVdXIZJpdXOPLuHQJ3CcQmwvEIqun+0w6t5OadwVE+CUGxBCqnldsYmFnZ13elei2GkxZlbQQ19GwzQvF5Gt+2zrpztzHuup0M0U8Qlie18Z2cFkWAY3U4JVdpAS+J33sR/GOo7wtJw6spMWiNdhMwZLp2gI3dbZ7fdrv3kJhC4/OwH4rrHLfNdhCiw1d3tiqWGGd2zSbtd+U8/n1AUn/WiaqFpVXM1Z0wnK8kEFeamWrqB+5pqaLie/UDc2A1IGpViXFzdlqhzVhL6CubZwu6CYC7oX8nD9RzCczbfe6IN1wufFnCrkrZqM5Sxz1iGNksjG9gS1jy4NJ/eDctd7k/BnKikpo6qfD8VpaaV8cbZ56SzLvIDdQTuSBdYPjGUs05YklLqSvbAwloqaNzixzRsTwm7RrztuVZvQ/Q4njWOB1bW178Lw1rX+ryzyGN0mvZt4TppYu8QFaMUYFqPc5bshIEXAGqqKRKLLxPLHCwvlcGt2uevIeKievGos3D2CYHedxtEPA/iPhp1IUbEKujweD1zEp+0m14OK1ybbMby/wBXKKStaXGmjlLiNa2lpn11e90NLFqyEGz5Hcr/AKN9/QZXi2IS4piE1ZUXDnnRvJgGwHd+qlY/jlTjlUJZrshbcRQ3+yOp6lcu3VPAXV6Zge7t3v8AiP6Ia5zXNexzmvabtc02IPULWsk5gdjWHuZUaVdOQ2Q7cY5O8+fes0w3B63E2OfSMZwtNi57uEX9ysuA4BieE1bauKuhjdaz2Bhe146HUKB2oY8Dqe+kzVmQTRlpI3jotMCFEo61tQeDhLXAX15oV+LIimYHsNgrj3NLTRXNrqk1Dy0H92DoOtua5lZhtHWs4aqnY8cnEWI8xqpj2lkjgRrcoXnk2TM+UvcTuta0fcA28KkYvlWWAOmw8umiA1jP2x4dfmq25paS1wII3BGoWtrh5jwSPEad0sMbRVs1a86cQ5grXwdYcHCObn1Wvi6k5pDZeR5rPynqOrqaCoFRRTvhmAsHNPwIOhHimTcEg6EaFJddJwtpzWvbThYV6wzO9NVRerY7TNAdoZGt4mHxbuPirPQmKaIS4VifawnRrXvEzR534vK6x669QSyU8na08j4pf4mOLT8Eix8jRYnm4zt+y2jtK6M2MEEzeschafcRb4rxNO2RpFTQ1QaNdGB3u4SSs0pM245S3HrgnbybPG11vMWK6kfpBrgB2tDA/wAHlv1RSy36PlN6UfzVyZLSgey6tjH9YTD5pS+ldYD1yW50sJbeZ296ps/pJkggkmdhTLRtLjac30/spt3pErJWt7KigZxs4gXOLrbeHVFFRDTMku27efmFeYzPqKWhEIJ9p87gCfJtyfMhNVgpoIu2xiqY9g2bI4MjB7m8/O6zqrzdjlToawRN5thjDb+ZufiuPPLJUSdpPI+R/wDFI4uPvKKV2LQpHfxHAK94xnyKPiiwmAyP27aQWaPAbn4BUetrKmuqHVFZM6aU/id07uiZRdKOFtY2FDjDuDnzSX6p+hpnVlZDTMPCZHht+nX4JlXHJWHU/q/r7m8U5c5rSfwgKrm5Ix4S/wAfD5p+XP2MRd9FY6OljoqWOngHCxgsO/x70+NtUeOyOa4dxLnEu6lcuSSbKfo5OzqY3E6E2QmWk8QtvfRC19P1B+PGWAXyq00W51rqV9EZHdpFbitq3quHW1tLQPDK2oigedQ2RwaSPAq2KgelamHY4fVgaiR0TjbkRxD/AMfit3M0WGd5kBIJ6pdPPazNiceCn3Zgwlu9fAfA3USszVhsMTuxe6WTkA0gHxJVBuhVWaJjggkkrpW6XEDZJK9SOMkjnkW4nF1hyuUiAkWuBQpagFCkqLapChKhKUWSIQlRYEEEXB5FeSLTNAGnCf0Xuyj0ssk3C+WIxu9scJ6Aix9ycAonuFgHxUjvRdCOaRSpEqQ7oBSJEqfp6yqpQRTVEsQO4Y4i6jpU1zQ4U4Wmua1wpwtdKjx3EaWUPFS+Rv4mSuLmn/XcrHTZxpHRDt4JWSDdrRxA+CpSlYTTGtxWjpQL9rMwHwvc/AFVJtOx5z3m/ThU8nEgc0uIqltFJQRx2e72n79wQpo2CFpwYsMLNjGilwrnlxspVw84YPJjWDPpoC0TMcJI+LYkcviV3EWVgi0sUjonh7eoWA1EElNO+CoYWTRu4XsduD0XgqyelKgOH5gZXwjhZXR3fpoXss0/Dh9yqkdUx49r2D0KpOFGl2mHqcU7Ru4KfCVILEXBuEBItMEHkIshKgJUqQJUbJLpEJfE2Xg/e/2f1SVIldTyCA2lLSGHoV5pw8ACU3eI2hx6nW6UDhROd39tJ5BSbaJuSdke7gT0CE58jGC3Gk6UihurXE2a0DvOq8mseebNO5IqLtTxx5qci6g+tS9x8AvJqperQT3ITfxWAdLXQN+Qv4LQPR9lqeGo/auIROj4QRTxuGpuNXkctNB5rieimhNdjk9bNd8dJH7IcNA92gPjYH3rW7AKaJn8xWPqOrmRpijFA9T+yUbIQhWFz6EIQhCpvpTpIKrLMkkkkbJqV3bxhzgCQNHAddCVipqIQNZWAdLrRvThRU002DVEkQdKC9gdc6NJbdPYFkDLFRRRTT4c97y0XJq5re7jsmOiDuSpo5ixtLMRiEEZ9mVxPcCvRxlrB7PG4dQPqtlj9H+VeHXCIz3mWQ/5lIHo/wAqf0JT+931QIWBStzp2/C6liP7dPJh89Egx5/+5B81tzsgZU/oSm/xfVeH5AyqR/M0I/K94+RS9lH5J/4llf1lYsMdJP3dh3D/AOr0MZaQL3aSebdFsD/R5lQj+aGjwmkH+ZMyejnKbt8LcLdKuYfJ6TsmFOGp5Xi9Za2ueRcSMITb8Sa0kmZgNraC+y01/o4yoASMNl/72f8A91PpfR7lRrWj9ktdp+OaR3zcm9gB4oOp5BHxFY3JisJ0L3u6+yQm3YnER928reovR/lK2uAUTvzMv80+Mh5TaLDL2HW6dgE7sWeKruypXGyV8+jEo+Ubx36Jf2jEdCx4HPQG6+gxkbKrdBl/Dh/yGpHZHyqRY4Bh39w1HYxpPeHr5/bXU504nC23E3ZOtnifo2Vh81uxyDlKxtl+gb+WID5KFU5Ayo4H+RoG/kc5vyKaYGnonDJd4p30Y4cKHLEMzmgS1hM7vA6N8rAe9W1cXLWE0mDxSU1AJmQAN4Y5KiSUM7mh7jwjuFgu0pAKFKu524koQhCVIv/Z"/>
          <p:cNvSpPr>
            <a:spLocks noChangeAspect="1" noChangeArrowheads="1"/>
          </p:cNvSpPr>
          <p:nvPr/>
        </p:nvSpPr>
        <p:spPr bwMode="auto">
          <a:xfrm>
            <a:off x="4836432" y="475410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5" name="AutoShape 4" descr="data:image/jpeg;base64,/9j/4AAQSkZJRgABAQAAAQABAAD/2wBDAAkGBwgHBgkIBwgKCgkLDRYPDQwMDRsUFRAWIB0iIiAdHx8kKDQsJCYxJx8fLT0tMTU3Ojo6Iys/RD84QzQ5Ojf/2wBDAQoKCg0MDRoPDxo3JR8lNzc3Nzc3Nzc3Nzc3Nzc3Nzc3Nzc3Nzc3Nzc3Nzc3Nzc3Nzc3Nzc3Nzc3Nzc3Nzc3Nzf/wAARCACbAKgDASIAAhEBAxEB/8QAHAAAAQUBAQEAAAAAAAAAAAAAAAEDBAYHBQII/8QARRAAAQMCBAMEBwUDCQkAAAAAAQACAwQRBQYhMRJBURNhcYEHFCKRobHRMjNCcsEVI1IlNVVigpOiwvBDU3ODkpSy0uH/xAAbAQABBQEBAAAAAAAAAAAAAAAAAQIDBAUGB//EADMRAAEEAQMBBQYEBwAAAAAAAAEAAgMRBAUSITETIkFRYQYUMnGRsRWBocEzQlKS0eHw/9oADAMBAAIRAxEAPwDb0IQhCEIQhCEISE2QhKkJXBxjNmH4cXRxk1M43ZFqB4nkqfiObMUrH/u5G08e4ZGPmefwUzceR4sBZuTquNAdpNn0V+mxNjbtiBc4e5QXVc7iT2rvAHZUqXMtc+NzGMhYSLB7Qbt79U3S45VUlIYIGsc7iLjLJdx130XOZGk6xkAuc4DngA+HmpW69gMdQuq60rq+WV7gXPcSBbdSIa+aEBriHj+sqLT5ir4gRKYptbgubwke7RNyY/ib3lzZ2Rg7MbGLD33Krw+z+rRyFzXAet9U53tFp5aLBPpS1GlqWTs4mkAjcdE+sbnrKmeo7eWZxl0HG32bAdLbLo0GZsWoyAypMrB+CYcXx3+K6yHCmETe0ILq5WaNfgLyNpAWqBCrGDZyo6wiGtaaWY6XcbsJ7j9VZg7iAIsQdj1Ub2OYacFrQZEU7d0ZtKhCExToQhCEIQhCEIQhCEIQhMVlVFR00lTUPDIo2lziUJCQBZXjEa6nw+mdUVUgYwe8noOpWd45misxRz44XPp6XYMabOd+Y/oPiomO4zPjFX2st2wt+6i/hHU965ltFpQYwaNzuq5DUdVfOSyI037oGm2iChCuLFRqhKlFuRQheUi9HTmkuOqRFI5ICW1ka9EIQQLW5LuYBmWqwp7YpSZqMaFhOrO9v0XDQN97Jr2NeKcpYJ5IH72GitjoauCupmVFNKJI3i4IUhZVl7GpMHq+IlzqZ5Aljv8A4h3/ADWoU88dRAyaF4fG8BzXA3BCypoTEfRdrp+e3LZfRw6hOoQhQrQQhCEIQhCEIQqDn7FTJUsw2F3sR+1LY7u5D9fcr1UzNp6eSaQgNjaXEnkALrHKuofVVE1TKDxSvLz3X5K3iMBcXHwWHreSY4hE3q77JopRup9Dg1dWWLYzCw7Pl0HkNyrHQZUp2WdO11Q+3+00Z/0/W6iytbxYDtad7vJvP+lkYmi5WTzW0eZ/61UIYZah3DTxSTHoxpPxXTp8u18uspipx/WPEfcPqr5Dh8cbA3QNH4WNAAUmKlZfhY0Dq6yy3anqWQajaGD15P8Ahb0Ps9iRi5XFx+gVLhyxTsA9ZqJZCeTG8IPgBc/FTYsv4ay3HSuvsDUcYv79FcoYWRXDGgdTzPiU4QCLWUbsPJk5lncflwP0WhHi4kfwRD6Wqu3LtEBpQUf92D+iHZeora0NHb/hN+i7ckPYSAx/dPP2f4T3eK9xU4ks+ZvEPwsOw7yOqrjTO9W939xVmoqvYPoFWn4Bhj96Wl/sO4flZR5cq0btWRTR/klJ+d1d7C1gBbomX07d2Wa7nbY+Sm/D5WcxzOB+aidFjv4dG0/ks9qMqSDWGrI7pYv1H0XPnwLEYNRC2UdYnXPuNlpjmcJs4eSafTxP3Zbw0Ssy9Th6SB3o4fuFTl0TAl6NLfkVk8jXxv4ZWOY6/wBl7S0/FW/IeLlkrsMnf7D7ugudjzb+vvXfqcMimYWODXsO7ZGhwK4s2WmQVENTQtNPLE4Pbwe0w25W5eStDWiW7MmIt9RyFSj0SXFmEsD9w8jwa+yuwQm4X9oxr7EcTQbJxWAQRYW0hCEJUIQhCELm4+x8+FVFNG/hfO3s+K17A7+Ol1wsLy1TUha90fHKNe0lAc4HuGwVslF43W3GqjBZ2XG+Q7XPOzyHH1Sthic8SOaC4dCmY6aOPYXN73KdQhRsjZGKaKCsXfVKpUbeFoCi8wpnJW8cCyVFIhcqvzFhuH45h+DVMrm1uIBxp2BhIdwi5ueS6qbfTwyTMmfDG6WMEMkc0FzQd7HldWlGmq8uZSuLDYlzRfpdwF/JecVxGkwfD58QxCUQ0sDeKR9ibC9thqdxoE9OR2fC4A35FJU01PXUslPVwxzwSt4ZI5GhzXA8iCmhwukvNWvOHV1NidBT11FKJaaojEkTwLcTTspCbpqeGkp46eliZDBE0MjjjaGtY0bAAbBOJyRNTt9ni6JhSZtI3KMqc4AcpYzwhIUqRQlSKVF923wXteY/u2+C9LRb0CrnqhCEJUiEIQhCDqFCOht0UPMGYqLA4h6y4vmeP3cLNXO+g71zMrZkGPesiWNkM0TrhjSSCw7G/joVWnAIVqPHlMZl293zXfQlQqyRHNPwvBbY8lHS+aex+02muFqYvLnho1KjcTv4ik1O+qmOR5BM7NLI4vdcr3C+3skptChDyDaeWgilMBB2Qogc4bEoL3HdxUwyBXRM7MpyZ4d7I25ppCLqBztxtSAUkSgXICRcXMWZafAX0zZInTPlJPAw2IA538/n0Q0WVIyN8jtjBZKszRp5JVwcDzXheMvEUEjo6i33Mos4+HI+S7wV8EEcKtJG+N214ooQhCVMSbLk5kxuHBMOdUSEOlceGKO/23fTqujWVEVJTS1FQ8MijaXOcdgAsYzFjM2N4k+pfcRt9mGM/gb9TufJMfIGrR03B96lo/COqhVtZUYhVSVdXIZJpdXOPLuHQJ3CcQmwvEIqun+0w6t5OadwVE+CUGxBCqnldsYmFnZ13elei2GkxZlbQQ19GwzQvF5Gt+2zrpztzHuup0M0U8Qlie18Z2cFkWAY3U4JVdpAS+J33sR/GOo7wtJw6spMWiNdhMwZLp2gI3dbZ7fdrv3kJhC4/OwH4rrHLfNdhCiw1d3tiqWGGd2zSbtd+U8/n1AUn/WiaqFpVXM1Z0wnK8kEFeamWrqB+5pqaLie/UDc2A1IGpViXFzdlqhzVhL6CubZwu6CYC7oX8nD9RzCczbfe6IN1wufFnCrkrZqM5Sxz1iGNksjG9gS1jy4NJ/eDctd7k/BnKikpo6qfD8VpaaV8cbZ56SzLvIDdQTuSBdYPjGUs05YklLqSvbAwloqaNzixzRsTwm7RrztuVZvQ/Q4njWOB1bW178Lw1rX+ryzyGN0mvZt4TppYu8QFaMUYFqPc5bshIEXAGqqKRKLLxPLHCwvlcGt2uevIeKievGos3D2CYHedxtEPA/iPhp1IUbEKujweD1zEp+0m14OK1ybbMby/wBXKKStaXGmjlLiNa2lpn11e90NLFqyEGz5Hcr/AKN9/QZXi2IS4piE1ZUXDnnRvJgGwHd+qlY/jlTjlUJZrshbcRQ3+yOp6lcu3VPAXV6Zge7t3v8AiP6Ia5zXNexzmvabtc02IPULWsk5gdjWHuZUaVdOQ2Q7cY5O8+fes0w3B63E2OfSMZwtNi57uEX9ysuA4BieE1bauKuhjdaz2Bhe146HUKB2oY8Dqe+kzVmQTRlpI3jotMCFEo61tQeDhLXAX15oV+LIimYHsNgrj3NLTRXNrqk1Dy0H92DoOtua5lZhtHWs4aqnY8cnEWI8xqpj2lkjgRrcoXnk2TM+UvcTuta0fcA28KkYvlWWAOmw8umiA1jP2x4dfmq25paS1wII3BGoWtrh5jwSPEad0sMbRVs1a86cQ5grXwdYcHCObn1Wvi6k5pDZeR5rPynqOrqaCoFRRTvhmAsHNPwIOhHimTcEg6EaFJddJwtpzWvbThYV6wzO9NVRerY7TNAdoZGt4mHxbuPirPQmKaIS4VifawnRrXvEzR534vK6x669QSyU8na08j4pf4mOLT8Eix8jRYnm4zt+y2jtK6M2MEEzeschafcRb4rxNO2RpFTQ1QaNdGB3u4SSs0pM245S3HrgnbybPG11vMWK6kfpBrgB2tDA/wAHlv1RSy36PlN6UfzVyZLSgey6tjH9YTD5pS+ldYD1yW50sJbeZ296ps/pJkggkmdhTLRtLjac30/spt3pErJWt7KigZxs4gXOLrbeHVFFRDTMku27efmFeYzPqKWhEIJ9p87gCfJtyfMhNVgpoIu2xiqY9g2bI4MjB7m8/O6zqrzdjlToawRN5thjDb+ZufiuPPLJUSdpPI+R/wDFI4uPvKKV2LQpHfxHAK94xnyKPiiwmAyP27aQWaPAbn4BUetrKmuqHVFZM6aU/id07uiZRdKOFtY2FDjDuDnzSX6p+hpnVlZDTMPCZHht+nX4JlXHJWHU/q/r7m8U5c5rSfwgKrm5Ix4S/wAfD5p+XP2MRd9FY6OljoqWOngHCxgsO/x70+NtUeOyOa4dxLnEu6lcuSSbKfo5OzqY3E6E2QmWk8QtvfRC19P1B+PGWAXyq00W51rqV9EZHdpFbitq3quHW1tLQPDK2oigedQ2RwaSPAq2KgelamHY4fVgaiR0TjbkRxD/AMfit3M0WGd5kBIJ6pdPPazNiceCn3Zgwlu9fAfA3USszVhsMTuxe6WTkA0gHxJVBuhVWaJjggkkrpW6XEDZJK9SOMkjnkW4nF1hyuUiAkWuBQpagFCkqLapChKhKUWSIQlRYEEEXB5FeSLTNAGnCf0Xuyj0ssk3C+WIxu9scJ6Aix9ycAonuFgHxUjvRdCOaRSpEqQ7oBSJEqfp6yqpQRTVEsQO4Y4i6jpU1zQ4U4Wmua1wpwtdKjx3EaWUPFS+Rv4mSuLmn/XcrHTZxpHRDt4JWSDdrRxA+CpSlYTTGtxWjpQL9rMwHwvc/AFVJtOx5z3m/ThU8nEgc0uIqltFJQRx2e72n79wQpo2CFpwYsMLNjGilwrnlxspVw84YPJjWDPpoC0TMcJI+LYkcviV3EWVgi0sUjonh7eoWA1EElNO+CoYWTRu4XsduD0XgqyelKgOH5gZXwjhZXR3fpoXss0/Dh9yqkdUx49r2D0KpOFGl2mHqcU7Ru4KfCVILEXBuEBItMEHkIshKgJUqQJUbJLpEJfE2Xg/e/2f1SVIldTyCA2lLSGHoV5pw8ACU3eI2hx6nW6UDhROd39tJ5BSbaJuSdke7gT0CE58jGC3Gk6UihurXE2a0DvOq8mseebNO5IqLtTxx5qci6g+tS9x8AvJqperQT3ITfxWAdLXQN+Qv4LQPR9lqeGo/auIROj4QRTxuGpuNXkctNB5rieimhNdjk9bNd8dJH7IcNA92gPjYH3rW7AKaJn8xWPqOrmRpijFA9T+yUbIQhWFz6EIQhCpvpTpIKrLMkkkkbJqV3bxhzgCQNHAddCVipqIQNZWAdLrRvThRU002DVEkQdKC9gdc6NJbdPYFkDLFRRRTT4c97y0XJq5re7jsmOiDuSpo5ixtLMRiEEZ9mVxPcCvRxlrB7PG4dQPqtlj9H+VeHXCIz3mWQ/5lIHo/wAqf0JT+931QIWBStzp2/C6liP7dPJh89Egx5/+5B81tzsgZU/oSm/xfVeH5AyqR/M0I/K94+RS9lH5J/4llf1lYsMdJP3dh3D/AOr0MZaQL3aSebdFsD/R5lQj+aGjwmkH+ZMyejnKbt8LcLdKuYfJ6TsmFOGp5Xi9Za2ueRcSMITb8Sa0kmZgNraC+y01/o4yoASMNl/72f8A91PpfR7lRrWj9ktdp+OaR3zcm9gB4oOp5BHxFY3JisJ0L3u6+yQm3YnER928reovR/lK2uAUTvzMv80+Mh5TaLDL2HW6dgE7sWeKruypXGyV8+jEo+Ubx36Jf2jEdCx4HPQG6+gxkbKrdBl/Dh/yGpHZHyqRY4Bh39w1HYxpPeHr5/bXU504nC23E3ZOtnifo2Vh81uxyDlKxtl+gb+WID5KFU5Ayo4H+RoG/kc5vyKaYGnonDJd4p30Y4cKHLEMzmgS1hM7vA6N8rAe9W1cXLWE0mDxSU1AJmQAN4Y5KiSUM7mh7jwjuFgu0pAKFKu524koQhCVIv/Z"/>
          <p:cNvSpPr>
            <a:spLocks noChangeAspect="1" noChangeArrowheads="1"/>
          </p:cNvSpPr>
          <p:nvPr/>
        </p:nvSpPr>
        <p:spPr bwMode="auto">
          <a:xfrm>
            <a:off x="5141231" y="3505201"/>
            <a:ext cx="2002963" cy="200297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pic>
        <p:nvPicPr>
          <p:cNvPr id="7" name="Imagen 6"/>
          <p:cNvPicPr>
            <a:picLocks noChangeAspect="1"/>
          </p:cNvPicPr>
          <p:nvPr/>
        </p:nvPicPr>
        <p:blipFill>
          <a:blip r:embed="rId2"/>
          <a:stretch>
            <a:fillRect/>
          </a:stretch>
        </p:blipFill>
        <p:spPr>
          <a:xfrm>
            <a:off x="4944933" y="3120218"/>
            <a:ext cx="2395557" cy="3045416"/>
          </a:xfrm>
          <a:prstGeom prst="rect">
            <a:avLst/>
          </a:prstGeom>
        </p:spPr>
      </p:pic>
    </p:spTree>
    <p:extLst>
      <p:ext uri="{BB962C8B-B14F-4D97-AF65-F5344CB8AC3E}">
        <p14:creationId xmlns:p14="http://schemas.microsoft.com/office/powerpoint/2010/main" val="2740476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96653" y="1624149"/>
            <a:ext cx="7704993" cy="3777622"/>
          </a:xfrm>
        </p:spPr>
        <p:txBody>
          <a:bodyPr>
            <a:normAutofit/>
          </a:bodyPr>
          <a:lstStyle/>
          <a:p>
            <a:r>
              <a:rPr lang="es-SV" sz="3200" dirty="0" smtClean="0"/>
              <a:t>El capital</a:t>
            </a:r>
          </a:p>
          <a:p>
            <a:endParaRPr lang="es-SV" sz="3200" dirty="0"/>
          </a:p>
          <a:p>
            <a:r>
              <a:rPr lang="es-SV" sz="3200" dirty="0" smtClean="0"/>
              <a:t>Mano de obra (trabajo)</a:t>
            </a:r>
          </a:p>
          <a:p>
            <a:pPr marL="0" indent="0">
              <a:buNone/>
            </a:pPr>
            <a:endParaRPr lang="es-SV" sz="3200" dirty="0"/>
          </a:p>
          <a:p>
            <a:r>
              <a:rPr lang="es-SV" sz="3200" dirty="0" smtClean="0"/>
              <a:t>Materia prima (materiales)</a:t>
            </a:r>
            <a:endParaRPr lang="es-SV" sz="3200" dirty="0"/>
          </a:p>
        </p:txBody>
      </p:sp>
      <p:pic>
        <p:nvPicPr>
          <p:cNvPr id="2050" name="Picture 2" descr="http://t1.gstatic.com/images?q=tbn:ANd9GcRb7Toii_2I7PulVFoIYfSKa_L79uXrugJiHeFO7FmGLMNFrPLV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5987" y="2426289"/>
            <a:ext cx="2390775"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3071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2982" y="650237"/>
            <a:ext cx="3939179" cy="1280890"/>
          </a:xfrm>
        </p:spPr>
        <p:txBody>
          <a:bodyPr/>
          <a:lstStyle/>
          <a:p>
            <a:pPr marL="571500" indent="-571500">
              <a:buFont typeface="Wingdings" panose="05000000000000000000" pitchFamily="2" charset="2"/>
              <a:buChar char="ü"/>
            </a:pPr>
            <a:r>
              <a:rPr lang="es-SV" dirty="0" smtClean="0">
                <a:solidFill>
                  <a:srgbClr val="7030A0"/>
                </a:solidFill>
              </a:rPr>
              <a:t>Capital….</a:t>
            </a:r>
            <a:endParaRPr lang="es-SV" dirty="0">
              <a:solidFill>
                <a:srgbClr val="7030A0"/>
              </a:solidFill>
            </a:endParaRPr>
          </a:p>
        </p:txBody>
      </p:sp>
      <p:sp>
        <p:nvSpPr>
          <p:cNvPr id="3" name="Marcador de contenido 2"/>
          <p:cNvSpPr>
            <a:spLocks noGrp="1"/>
          </p:cNvSpPr>
          <p:nvPr>
            <p:ph idx="1"/>
          </p:nvPr>
        </p:nvSpPr>
        <p:spPr>
          <a:xfrm>
            <a:off x="1726391" y="1931127"/>
            <a:ext cx="6150512" cy="4691742"/>
          </a:xfrm>
        </p:spPr>
        <p:txBody>
          <a:bodyPr>
            <a:normAutofit fontScale="77500" lnSpcReduction="20000"/>
          </a:bodyPr>
          <a:lstStyle/>
          <a:p>
            <a:pPr marL="0" indent="0">
              <a:buNone/>
            </a:pPr>
            <a:r>
              <a:rPr lang="es-SV" sz="2400" dirty="0"/>
              <a:t> </a:t>
            </a:r>
            <a:r>
              <a:rPr lang="es-SV" sz="3100" dirty="0">
                <a:solidFill>
                  <a:schemeClr val="tx1"/>
                </a:solidFill>
              </a:rPr>
              <a:t>el capital es factor de producción constituido por inmuebles, maquinaria o instalaciones de cualquier género, que, en colaboración con otros factores, principalmente el trabajo y bienes intermedios, se destina a la producción de bienes de consumo. Es la cantidad de recursos, bienes y valores disponibles para satisfacer una necesidad o llevar a cabo una actividad definida y generar un beneficio económico o ganancia particular.</a:t>
            </a:r>
          </a:p>
          <a:p>
            <a:pPr marL="0" indent="0">
              <a:buNone/>
            </a:pPr>
            <a:r>
              <a:rPr lang="es-SV" sz="2800" dirty="0" smtClean="0">
                <a:solidFill>
                  <a:schemeClr val="tx1"/>
                </a:solidFill>
              </a:rPr>
              <a:t>    </a:t>
            </a:r>
            <a:endParaRPr lang="es-SV" sz="2800" dirty="0">
              <a:solidFill>
                <a:schemeClr val="tx1"/>
              </a:solidFill>
            </a:endParaRPr>
          </a:p>
        </p:txBody>
      </p:sp>
      <p:pic>
        <p:nvPicPr>
          <p:cNvPr id="3074" name="Picture 2" descr="http://t3.gstatic.com/images?q=tbn:ANd9GcSGtTBg_JwqhzqIw3wSxFkeZ4lWYCVcQs4f9D1_-3ioKYoc52H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2821" y="2596243"/>
            <a:ext cx="19050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3318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212" y="351082"/>
            <a:ext cx="8534400" cy="3416320"/>
          </a:xfrm>
          <a:prstGeom prst="rect">
            <a:avLst/>
          </a:prstGeom>
        </p:spPr>
        <p:txBody>
          <a:bodyPr wrap="square">
            <a:spAutoFit/>
          </a:bodyPr>
          <a:lstStyle/>
          <a:p>
            <a:r>
              <a:rPr lang="es-SV" sz="2400" dirty="0">
                <a:latin typeface="+mj-lt"/>
              </a:rPr>
              <a:t>Los bienes de capital </a:t>
            </a:r>
            <a:r>
              <a:rPr lang="es-SV" sz="2400" dirty="0" smtClean="0">
                <a:latin typeface="+mj-lt"/>
              </a:rPr>
              <a:t>en </a:t>
            </a:r>
            <a:r>
              <a:rPr lang="es-SV" sz="2400" dirty="0">
                <a:latin typeface="+mj-lt"/>
              </a:rPr>
              <a:t>contraste con los bienes de consumo, son utilizados en la producción de capital físico. Se refieren a bienes de capital real de los productos que se utilizan en la producción de otros productos, pero no se incorporan a los demás productos. En los bienes de capital se incluyen fábricas, maquinaria, herramientas, y diversos edificios. Son diferentes de las materias primas que se utilizan en la producción de bienes.</a:t>
            </a:r>
          </a:p>
        </p:txBody>
      </p:sp>
      <p:sp>
        <p:nvSpPr>
          <p:cNvPr id="5" name="Rectángulo 4"/>
          <p:cNvSpPr/>
          <p:nvPr/>
        </p:nvSpPr>
        <p:spPr>
          <a:xfrm>
            <a:off x="1827212" y="3833661"/>
            <a:ext cx="8840788" cy="1938992"/>
          </a:xfrm>
          <a:prstGeom prst="rect">
            <a:avLst/>
          </a:prstGeom>
        </p:spPr>
        <p:txBody>
          <a:bodyPr wrap="square">
            <a:spAutoFit/>
          </a:bodyPr>
          <a:lstStyle/>
          <a:p>
            <a:r>
              <a:rPr lang="es-SV" sz="2400" dirty="0">
                <a:latin typeface="+mj-lt"/>
              </a:rPr>
              <a:t>Muchos productos pueden ser clasificados como bienes de capital o bienes de consumo de acuerdo con el uso, por ejemplo los automóviles y ordenadores personales, y la mayoría de estos bienes de capital son también bienes duraderos </a:t>
            </a:r>
          </a:p>
        </p:txBody>
      </p:sp>
    </p:spTree>
    <p:extLst>
      <p:ext uri="{BB962C8B-B14F-4D97-AF65-F5344CB8AC3E}">
        <p14:creationId xmlns:p14="http://schemas.microsoft.com/office/powerpoint/2010/main" val="34730935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81943" y="1315055"/>
            <a:ext cx="8382000" cy="4524315"/>
          </a:xfrm>
          <a:prstGeom prst="rect">
            <a:avLst/>
          </a:prstGeom>
        </p:spPr>
        <p:txBody>
          <a:bodyPr wrap="square">
            <a:spAutoFit/>
          </a:bodyPr>
          <a:lstStyle/>
          <a:p>
            <a:r>
              <a:rPr lang="es-SV" sz="2400" dirty="0">
                <a:latin typeface="+mj-lt"/>
              </a:rPr>
              <a:t>Los bienes de capital son también diferentes del capital financiero. Los bienes de capital son objetos reales de la propiedad de entidades (personas, gobiernos y otras organizaciones), a fin de obtener un rendimiento positivo de algún tipo de producción.</a:t>
            </a:r>
          </a:p>
          <a:p>
            <a:r>
              <a:rPr lang="es-SV" sz="2400" dirty="0">
                <a:latin typeface="+mj-lt"/>
              </a:rPr>
              <a:t>La actividad que se realiza puede ser la </a:t>
            </a:r>
            <a:r>
              <a:rPr lang="es-SV" sz="2400" dirty="0" smtClean="0">
                <a:latin typeface="+mj-lt"/>
              </a:rPr>
              <a:t>producción, </a:t>
            </a:r>
            <a:r>
              <a:rPr lang="es-SV" sz="2400" dirty="0">
                <a:latin typeface="+mj-lt"/>
              </a:rPr>
              <a:t>el </a:t>
            </a:r>
            <a:r>
              <a:rPr lang="es-SV" sz="2400" dirty="0" smtClean="0">
                <a:latin typeface="+mj-lt"/>
              </a:rPr>
              <a:t>consumo, </a:t>
            </a:r>
            <a:r>
              <a:rPr lang="es-SV" sz="2400" dirty="0">
                <a:latin typeface="+mj-lt"/>
              </a:rPr>
              <a:t>la </a:t>
            </a:r>
            <a:r>
              <a:rPr lang="es-SV" sz="2400" dirty="0" smtClean="0">
                <a:latin typeface="+mj-lt"/>
              </a:rPr>
              <a:t>inversión, </a:t>
            </a:r>
            <a:r>
              <a:rPr lang="es-SV" sz="2400" dirty="0">
                <a:latin typeface="+mj-lt"/>
              </a:rPr>
              <a:t>la constitución de una empresa, etc. Cuando este capital se destina a la producción, se convierte en un factor de producción. El capital se puede acumular con el tiempo, y sus retornos (renta) pueden ser utilizados o reutilizados para aumentar el capital original.</a:t>
            </a:r>
            <a:endParaRPr lang="es-SV" sz="2400" b="0" i="0" dirty="0">
              <a:effectLst/>
              <a:latin typeface="+mj-lt"/>
            </a:endParaRPr>
          </a:p>
        </p:txBody>
      </p:sp>
    </p:spTree>
    <p:extLst>
      <p:ext uri="{BB962C8B-B14F-4D97-AF65-F5344CB8AC3E}">
        <p14:creationId xmlns:p14="http://schemas.microsoft.com/office/powerpoint/2010/main" val="16973261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smtClean="0">
                <a:solidFill>
                  <a:srgbClr val="7030A0"/>
                </a:solidFill>
              </a:rPr>
              <a:t>Formas de obtener un capital…</a:t>
            </a:r>
            <a:endParaRPr lang="es-SV" dirty="0">
              <a:solidFill>
                <a:srgbClr val="7030A0"/>
              </a:solidFill>
            </a:endParaRPr>
          </a:p>
        </p:txBody>
      </p:sp>
      <p:sp>
        <p:nvSpPr>
          <p:cNvPr id="4" name="Rectángulo 3"/>
          <p:cNvSpPr/>
          <p:nvPr/>
        </p:nvSpPr>
        <p:spPr>
          <a:xfrm>
            <a:off x="1704474" y="2144486"/>
            <a:ext cx="9579428" cy="3785652"/>
          </a:xfrm>
          <a:prstGeom prst="rect">
            <a:avLst/>
          </a:prstGeom>
        </p:spPr>
        <p:txBody>
          <a:bodyPr wrap="square">
            <a:spAutoFit/>
          </a:bodyPr>
          <a:lstStyle/>
          <a:p>
            <a:pPr marL="342900" indent="-342900">
              <a:buFont typeface="Wingdings" panose="05000000000000000000" pitchFamily="2" charset="2"/>
              <a:buChar char="ü"/>
            </a:pPr>
            <a:r>
              <a:rPr lang="es-SV" sz="2400" dirty="0" smtClean="0">
                <a:solidFill>
                  <a:srgbClr val="000000"/>
                </a:solidFill>
                <a:latin typeface="+mj-lt"/>
              </a:rPr>
              <a:t>-Por </a:t>
            </a:r>
            <a:r>
              <a:rPr lang="es-SV" sz="2400" dirty="0">
                <a:solidFill>
                  <a:srgbClr val="000000"/>
                </a:solidFill>
                <a:latin typeface="+mj-lt"/>
              </a:rPr>
              <a:t>la acción del trabajo sobre la naturaleza, o sea por trabajo con los bosques o los cultivos</a:t>
            </a:r>
            <a:r>
              <a:rPr lang="es-SV" sz="2400" dirty="0" smtClean="0">
                <a:solidFill>
                  <a:srgbClr val="000000"/>
                </a:solidFill>
                <a:latin typeface="+mj-lt"/>
              </a:rPr>
              <a:t>.</a:t>
            </a:r>
          </a:p>
          <a:p>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000000"/>
                </a:solidFill>
                <a:latin typeface="+mj-lt"/>
              </a:rPr>
              <a:t>- Por el excedente de producción, o sea por sacar mayor producción y formar un capital </a:t>
            </a:r>
            <a:r>
              <a:rPr lang="es-SV" sz="2400" dirty="0" smtClean="0">
                <a:solidFill>
                  <a:srgbClr val="000000"/>
                </a:solidFill>
                <a:latin typeface="+mj-lt"/>
              </a:rPr>
              <a:t>sostenible</a:t>
            </a:r>
          </a:p>
          <a:p>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000000"/>
                </a:solidFill>
                <a:latin typeface="+mj-lt"/>
              </a:rPr>
              <a:t>- Por el ahorro, ya sea por créditos con bancos o de los ahorros de sus </a:t>
            </a:r>
            <a:r>
              <a:rPr lang="es-SV" sz="2400" dirty="0" smtClean="0">
                <a:solidFill>
                  <a:srgbClr val="000000"/>
                </a:solidFill>
                <a:latin typeface="+mj-lt"/>
              </a:rPr>
              <a:t>ganancia</a:t>
            </a:r>
          </a:p>
          <a:p>
            <a:endParaRPr lang="es-SV" sz="2400" dirty="0">
              <a:solidFill>
                <a:srgbClr val="000000"/>
              </a:solidFill>
              <a:latin typeface="+mj-lt"/>
            </a:endParaRPr>
          </a:p>
          <a:p>
            <a:pPr marL="342900" indent="-342900">
              <a:buFont typeface="Wingdings" panose="05000000000000000000" pitchFamily="2" charset="2"/>
              <a:buChar char="ü"/>
            </a:pPr>
            <a:r>
              <a:rPr lang="es-SV" sz="2400" dirty="0">
                <a:solidFill>
                  <a:srgbClr val="000000"/>
                </a:solidFill>
                <a:latin typeface="+mj-lt"/>
              </a:rPr>
              <a:t>- Por </a:t>
            </a:r>
            <a:r>
              <a:rPr lang="es-SV" sz="2400" dirty="0">
                <a:latin typeface="+mj-lt"/>
              </a:rPr>
              <a:t>la </a:t>
            </a:r>
            <a:r>
              <a:rPr lang="es-SV" sz="2400" dirty="0" smtClean="0">
                <a:latin typeface="+mj-lt"/>
              </a:rPr>
              <a:t>plusvalía.</a:t>
            </a:r>
            <a:endParaRPr lang="es-SV" sz="2400" b="0" i="0" dirty="0">
              <a:effectLst/>
              <a:latin typeface="+mj-lt"/>
            </a:endParaRPr>
          </a:p>
        </p:txBody>
      </p:sp>
    </p:spTree>
    <p:extLst>
      <p:ext uri="{BB962C8B-B14F-4D97-AF65-F5344CB8AC3E}">
        <p14:creationId xmlns:p14="http://schemas.microsoft.com/office/powerpoint/2010/main" val="252231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6744" y="253996"/>
            <a:ext cx="8909366" cy="1280890"/>
          </a:xfrm>
        </p:spPr>
        <p:txBody>
          <a:bodyPr/>
          <a:lstStyle/>
          <a:p>
            <a:r>
              <a:rPr lang="es-SV" dirty="0" smtClean="0">
                <a:solidFill>
                  <a:srgbClr val="7030A0"/>
                </a:solidFill>
              </a:rPr>
              <a:t>Importancia del capital…</a:t>
            </a:r>
            <a:endParaRPr lang="es-SV" dirty="0">
              <a:solidFill>
                <a:srgbClr val="7030A0"/>
              </a:solidFill>
            </a:endParaRPr>
          </a:p>
        </p:txBody>
      </p:sp>
      <p:sp>
        <p:nvSpPr>
          <p:cNvPr id="5" name="Rectángulo 4"/>
          <p:cNvSpPr/>
          <p:nvPr/>
        </p:nvSpPr>
        <p:spPr>
          <a:xfrm>
            <a:off x="2852056" y="1264555"/>
            <a:ext cx="7358743" cy="5262979"/>
          </a:xfrm>
          <a:prstGeom prst="rect">
            <a:avLst/>
          </a:prstGeom>
        </p:spPr>
        <p:txBody>
          <a:bodyPr wrap="square">
            <a:spAutoFit/>
          </a:bodyPr>
          <a:lstStyle/>
          <a:p>
            <a:r>
              <a:rPr lang="es-SV" sz="2400" dirty="0">
                <a:solidFill>
                  <a:srgbClr val="000000"/>
                </a:solidFill>
                <a:latin typeface="+mj-lt"/>
              </a:rPr>
              <a:t>1.-Ahorro de esfuerzo</a:t>
            </a:r>
            <a:r>
              <a:rPr lang="es-SV" sz="2400" dirty="0" smtClean="0">
                <a:solidFill>
                  <a:srgbClr val="000000"/>
                </a:solidFill>
                <a:latin typeface="+mj-lt"/>
              </a:rPr>
              <a:t>.</a:t>
            </a:r>
          </a:p>
          <a:p>
            <a:endParaRPr lang="es-SV" sz="2400" dirty="0">
              <a:solidFill>
                <a:srgbClr val="000000"/>
              </a:solidFill>
              <a:latin typeface="+mj-lt"/>
            </a:endParaRPr>
          </a:p>
          <a:p>
            <a:r>
              <a:rPr lang="es-SV" sz="2400" dirty="0">
                <a:solidFill>
                  <a:srgbClr val="000000"/>
                </a:solidFill>
                <a:latin typeface="+mj-lt"/>
              </a:rPr>
              <a:t>2.-Incremento de productividad</a:t>
            </a:r>
            <a:r>
              <a:rPr lang="es-SV" sz="2400" dirty="0" smtClean="0">
                <a:solidFill>
                  <a:srgbClr val="000000"/>
                </a:solidFill>
                <a:latin typeface="+mj-lt"/>
              </a:rPr>
              <a:t>.</a:t>
            </a:r>
          </a:p>
          <a:p>
            <a:endParaRPr lang="es-SV" sz="2400" dirty="0">
              <a:solidFill>
                <a:srgbClr val="000000"/>
              </a:solidFill>
              <a:latin typeface="+mj-lt"/>
            </a:endParaRPr>
          </a:p>
          <a:p>
            <a:r>
              <a:rPr lang="es-SV" sz="2400" dirty="0">
                <a:solidFill>
                  <a:srgbClr val="000000"/>
                </a:solidFill>
                <a:latin typeface="+mj-lt"/>
              </a:rPr>
              <a:t>3.-Facilita la explotación de recursos naturales</a:t>
            </a:r>
            <a:r>
              <a:rPr lang="es-SV" sz="2400" dirty="0" smtClean="0">
                <a:solidFill>
                  <a:srgbClr val="000000"/>
                </a:solidFill>
                <a:latin typeface="+mj-lt"/>
              </a:rPr>
              <a:t>.</a:t>
            </a:r>
          </a:p>
          <a:p>
            <a:endParaRPr lang="es-SV" sz="2400" dirty="0">
              <a:solidFill>
                <a:srgbClr val="000000"/>
              </a:solidFill>
              <a:latin typeface="+mj-lt"/>
            </a:endParaRPr>
          </a:p>
          <a:p>
            <a:r>
              <a:rPr lang="es-SV" sz="2400" dirty="0">
                <a:solidFill>
                  <a:srgbClr val="000000"/>
                </a:solidFill>
                <a:latin typeface="+mj-lt"/>
              </a:rPr>
              <a:t>4.-Exige la especialización de un trabajador</a:t>
            </a:r>
            <a:r>
              <a:rPr lang="es-SV" sz="2400" dirty="0" smtClean="0">
                <a:solidFill>
                  <a:srgbClr val="000000"/>
                </a:solidFill>
                <a:latin typeface="+mj-lt"/>
              </a:rPr>
              <a:t>.</a:t>
            </a:r>
          </a:p>
          <a:p>
            <a:endParaRPr lang="es-SV" sz="2400" dirty="0">
              <a:solidFill>
                <a:srgbClr val="000000"/>
              </a:solidFill>
              <a:latin typeface="+mj-lt"/>
            </a:endParaRPr>
          </a:p>
          <a:p>
            <a:r>
              <a:rPr lang="es-SV" sz="2400" dirty="0">
                <a:solidFill>
                  <a:srgbClr val="000000"/>
                </a:solidFill>
                <a:latin typeface="+mj-lt"/>
              </a:rPr>
              <a:t>5.-Obliga a una persistente investigación </a:t>
            </a:r>
            <a:endParaRPr lang="es-SV" sz="2400" dirty="0" smtClean="0">
              <a:solidFill>
                <a:srgbClr val="000000"/>
              </a:solidFill>
              <a:latin typeface="+mj-lt"/>
            </a:endParaRPr>
          </a:p>
          <a:p>
            <a:r>
              <a:rPr lang="es-SV" sz="2400" dirty="0" smtClean="0">
                <a:solidFill>
                  <a:srgbClr val="000000"/>
                </a:solidFill>
                <a:latin typeface="+mj-lt"/>
              </a:rPr>
              <a:t>tecnológica.</a:t>
            </a:r>
          </a:p>
          <a:p>
            <a:endParaRPr lang="es-SV" sz="2400" dirty="0">
              <a:solidFill>
                <a:srgbClr val="000000"/>
              </a:solidFill>
              <a:latin typeface="+mj-lt"/>
            </a:endParaRPr>
          </a:p>
          <a:p>
            <a:r>
              <a:rPr lang="es-SV" sz="2400" dirty="0">
                <a:solidFill>
                  <a:srgbClr val="000000"/>
                </a:solidFill>
                <a:latin typeface="+mj-lt"/>
              </a:rPr>
              <a:t>6.-Disminuye los gastos de producción</a:t>
            </a:r>
            <a:r>
              <a:rPr lang="es-SV" sz="2400" dirty="0" smtClean="0">
                <a:solidFill>
                  <a:srgbClr val="000000"/>
                </a:solidFill>
                <a:latin typeface="+mj-lt"/>
              </a:rPr>
              <a:t>.</a:t>
            </a:r>
          </a:p>
          <a:p>
            <a:endParaRPr lang="es-SV" sz="2400" dirty="0">
              <a:solidFill>
                <a:srgbClr val="000000"/>
              </a:solidFill>
              <a:latin typeface="+mj-lt"/>
            </a:endParaRPr>
          </a:p>
          <a:p>
            <a:r>
              <a:rPr lang="es-SV" sz="2400" dirty="0">
                <a:solidFill>
                  <a:srgbClr val="000000"/>
                </a:solidFill>
                <a:latin typeface="+mj-lt"/>
              </a:rPr>
              <a:t>7.-Permite el desarrollo económico.</a:t>
            </a:r>
            <a:endParaRPr lang="es-SV" sz="2400" b="0" i="0" dirty="0">
              <a:solidFill>
                <a:srgbClr val="000000"/>
              </a:solidFill>
              <a:effectLst/>
              <a:latin typeface="+mj-lt"/>
            </a:endParaRPr>
          </a:p>
        </p:txBody>
      </p:sp>
    </p:spTree>
    <p:extLst>
      <p:ext uri="{BB962C8B-B14F-4D97-AF65-F5344CB8AC3E}">
        <p14:creationId xmlns:p14="http://schemas.microsoft.com/office/powerpoint/2010/main" val="103344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60878" y="471710"/>
            <a:ext cx="8909366" cy="1280890"/>
          </a:xfrm>
        </p:spPr>
        <p:txBody>
          <a:bodyPr/>
          <a:lstStyle/>
          <a:p>
            <a:r>
              <a:rPr lang="es-SV" dirty="0" smtClean="0">
                <a:solidFill>
                  <a:srgbClr val="7030A0"/>
                </a:solidFill>
              </a:rPr>
              <a:t>Tipos de capital…</a:t>
            </a:r>
            <a:endParaRPr lang="es-SV" dirty="0">
              <a:solidFill>
                <a:srgbClr val="7030A0"/>
              </a:solidFill>
            </a:endParaRPr>
          </a:p>
        </p:txBody>
      </p:sp>
      <p:sp>
        <p:nvSpPr>
          <p:cNvPr id="5" name="Rectángulo 4"/>
          <p:cNvSpPr/>
          <p:nvPr/>
        </p:nvSpPr>
        <p:spPr>
          <a:xfrm>
            <a:off x="957942" y="1649133"/>
            <a:ext cx="9622972" cy="1200329"/>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circulante o capital de rotación, opuesto a capital fijo: </a:t>
            </a:r>
            <a:r>
              <a:rPr lang="es-SV" sz="2400" dirty="0">
                <a:latin typeface="+mj-lt"/>
              </a:rPr>
              <a:t>es el invertido en elementos que se transformarán en el curso de la producción</a:t>
            </a:r>
          </a:p>
        </p:txBody>
      </p:sp>
      <p:sp>
        <p:nvSpPr>
          <p:cNvPr id="6" name="Rectángulo 5"/>
          <p:cNvSpPr/>
          <p:nvPr/>
        </p:nvSpPr>
        <p:spPr>
          <a:xfrm>
            <a:off x="957942" y="2930023"/>
            <a:ext cx="9912301" cy="1200329"/>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fijo, opuesto a capital circulante: </a:t>
            </a:r>
            <a:r>
              <a:rPr lang="es-SV" sz="2400" dirty="0">
                <a:solidFill>
                  <a:srgbClr val="000000"/>
                </a:solidFill>
                <a:latin typeface="+mj-lt"/>
              </a:rPr>
              <a:t>inmuebles, instalaciones y maquinarias, con carácter permanente, a la </a:t>
            </a:r>
            <a:r>
              <a:rPr lang="es-SV" sz="2400" dirty="0" smtClean="0">
                <a:solidFill>
                  <a:srgbClr val="000000"/>
                </a:solidFill>
                <a:latin typeface="+mj-lt"/>
              </a:rPr>
              <a:t>producción</a:t>
            </a:r>
            <a:endParaRPr lang="es-SV" sz="2400" dirty="0">
              <a:latin typeface="+mj-lt"/>
            </a:endParaRPr>
          </a:p>
        </p:txBody>
      </p:sp>
      <p:sp>
        <p:nvSpPr>
          <p:cNvPr id="7" name="Rectángulo 6"/>
          <p:cNvSpPr/>
          <p:nvPr/>
        </p:nvSpPr>
        <p:spPr>
          <a:xfrm>
            <a:off x="957942" y="4130352"/>
            <a:ext cx="9912301" cy="1200329"/>
          </a:xfrm>
          <a:prstGeom prst="rect">
            <a:avLst/>
          </a:prstGeom>
        </p:spPr>
        <p:txBody>
          <a:bodyPr wrap="square">
            <a:spAutoFit/>
          </a:bodyPr>
          <a:lstStyle/>
          <a:p>
            <a:pPr marL="342900" indent="-342900">
              <a:buFont typeface="Wingdings" panose="05000000000000000000" pitchFamily="2" charset="2"/>
              <a:buChar char="ü"/>
            </a:pPr>
            <a:r>
              <a:rPr lang="es-SV" sz="2400" dirty="0">
                <a:solidFill>
                  <a:srgbClr val="FF0000"/>
                </a:solidFill>
                <a:latin typeface="+mj-lt"/>
              </a:rPr>
              <a:t>Capital constante, opuesto a capital variable: </a:t>
            </a:r>
            <a:r>
              <a:rPr lang="es-SV" sz="2400" dirty="0">
                <a:solidFill>
                  <a:srgbClr val="000000"/>
                </a:solidFill>
                <a:latin typeface="+mj-lt"/>
              </a:rPr>
              <a:t>es la inversión en materias primas y maquinarias que se usan en la producción. Incluye al capital fijo</a:t>
            </a:r>
            <a:endParaRPr lang="es-SV" sz="2400" dirty="0">
              <a:latin typeface="+mj-lt"/>
            </a:endParaRPr>
          </a:p>
        </p:txBody>
      </p:sp>
    </p:spTree>
    <p:extLst>
      <p:ext uri="{BB962C8B-B14F-4D97-AF65-F5344CB8AC3E}">
        <p14:creationId xmlns:p14="http://schemas.microsoft.com/office/powerpoint/2010/main" val="29577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80">
                                          <p:stCondLst>
                                            <p:cond delay="0"/>
                                          </p:stCondLst>
                                        </p:cTn>
                                        <p:tgtEl>
                                          <p:spTgt spid="7"/>
                                        </p:tgtEl>
                                      </p:cBhvr>
                                    </p:animEffect>
                                    <p:anim calcmode="lin" valueType="num">
                                      <p:cBhvr>
                                        <p:cTn id="1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4" dur="26">
                                          <p:stCondLst>
                                            <p:cond delay="650"/>
                                          </p:stCondLst>
                                        </p:cTn>
                                        <p:tgtEl>
                                          <p:spTgt spid="7"/>
                                        </p:tgtEl>
                                      </p:cBhvr>
                                      <p:to x="100000" y="60000"/>
                                    </p:animScale>
                                    <p:animScale>
                                      <p:cBhvr>
                                        <p:cTn id="25" dur="166" decel="50000">
                                          <p:stCondLst>
                                            <p:cond delay="676"/>
                                          </p:stCondLst>
                                        </p:cTn>
                                        <p:tgtEl>
                                          <p:spTgt spid="7"/>
                                        </p:tgtEl>
                                      </p:cBhvr>
                                      <p:to x="100000" y="100000"/>
                                    </p:animScale>
                                    <p:animScale>
                                      <p:cBhvr>
                                        <p:cTn id="26" dur="26">
                                          <p:stCondLst>
                                            <p:cond delay="1312"/>
                                          </p:stCondLst>
                                        </p:cTn>
                                        <p:tgtEl>
                                          <p:spTgt spid="7"/>
                                        </p:tgtEl>
                                      </p:cBhvr>
                                      <p:to x="100000" y="80000"/>
                                    </p:animScale>
                                    <p:animScale>
                                      <p:cBhvr>
                                        <p:cTn id="27" dur="166" decel="50000">
                                          <p:stCondLst>
                                            <p:cond delay="1338"/>
                                          </p:stCondLst>
                                        </p:cTn>
                                        <p:tgtEl>
                                          <p:spTgt spid="7"/>
                                        </p:tgtEl>
                                      </p:cBhvr>
                                      <p:to x="100000" y="100000"/>
                                    </p:animScale>
                                    <p:animScale>
                                      <p:cBhvr>
                                        <p:cTn id="28" dur="26">
                                          <p:stCondLst>
                                            <p:cond delay="1642"/>
                                          </p:stCondLst>
                                        </p:cTn>
                                        <p:tgtEl>
                                          <p:spTgt spid="7"/>
                                        </p:tgtEl>
                                      </p:cBhvr>
                                      <p:to x="100000" y="90000"/>
                                    </p:animScale>
                                    <p:animScale>
                                      <p:cBhvr>
                                        <p:cTn id="29" dur="166" decel="50000">
                                          <p:stCondLst>
                                            <p:cond delay="1668"/>
                                          </p:stCondLst>
                                        </p:cTn>
                                        <p:tgtEl>
                                          <p:spTgt spid="7"/>
                                        </p:tgtEl>
                                      </p:cBhvr>
                                      <p:to x="100000" y="100000"/>
                                    </p:animScale>
                                    <p:animScale>
                                      <p:cBhvr>
                                        <p:cTn id="30" dur="26">
                                          <p:stCondLst>
                                            <p:cond delay="1808"/>
                                          </p:stCondLst>
                                        </p:cTn>
                                        <p:tgtEl>
                                          <p:spTgt spid="7"/>
                                        </p:tgtEl>
                                      </p:cBhvr>
                                      <p:to x="100000" y="95000"/>
                                    </p:animScale>
                                    <p:animScale>
                                      <p:cBhvr>
                                        <p:cTn id="31"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Whisp">
  <a:themeElements>
    <a:clrScheme name="Whisp 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hisp">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h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h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whisp</Template>
  <TotalTime>489</TotalTime>
  <Words>1288</Words>
  <Application>Microsoft Office PowerPoint</Application>
  <PresentationFormat>Personalizado</PresentationFormat>
  <Paragraphs>90</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Arial</vt:lpstr>
      <vt:lpstr>Broadway</vt:lpstr>
      <vt:lpstr>Century Gothic</vt:lpstr>
      <vt:lpstr>Simplified Arabic</vt:lpstr>
      <vt:lpstr>Trebuchet MS</vt:lpstr>
      <vt:lpstr>Wingdings</vt:lpstr>
      <vt:lpstr>Wingdings 3</vt:lpstr>
      <vt:lpstr>Whisp</vt:lpstr>
      <vt:lpstr>Instituto nacional de Soyapango</vt:lpstr>
      <vt:lpstr>Elementos fundamentales de la producción…</vt:lpstr>
      <vt:lpstr>Presentación de PowerPoint</vt:lpstr>
      <vt:lpstr>Capital….</vt:lpstr>
      <vt:lpstr>Presentación de PowerPoint</vt:lpstr>
      <vt:lpstr>Presentación de PowerPoint</vt:lpstr>
      <vt:lpstr>Formas de obtener un capital…</vt:lpstr>
      <vt:lpstr>Importancia del capital…</vt:lpstr>
      <vt:lpstr>Tipos de capital…</vt:lpstr>
      <vt:lpstr>Presentación de PowerPoint</vt:lpstr>
      <vt:lpstr>Presentación de PowerPoint</vt:lpstr>
      <vt:lpstr>Mano de obra…</vt:lpstr>
      <vt:lpstr>Presentación de PowerPoint</vt:lpstr>
      <vt:lpstr>Presentación de PowerPoint</vt:lpstr>
      <vt:lpstr>Tipos de mano de obra…</vt:lpstr>
      <vt:lpstr>Materia prima </vt:lpstr>
      <vt:lpstr>Presentación de PowerPoint</vt:lpstr>
      <vt:lpstr>La materia prima y su efecto en la producción…</vt:lpstr>
      <vt:lpstr>Importancia de los procesos de transformación de la materia prima…</vt:lpstr>
      <vt:lpstr>Presentación de PowerPoint</vt:lpstr>
      <vt:lpstr>Presentación de PowerPoint</vt:lpstr>
      <vt:lpstr>GRACIAS  POR SU ATENCION  PRESTADA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fundamentales         de la producción…</dc:title>
  <dc:creator>krtman raza</dc:creator>
  <cp:lastModifiedBy>krtman raza</cp:lastModifiedBy>
  <cp:revision>30</cp:revision>
  <dcterms:created xsi:type="dcterms:W3CDTF">2012-09-21T00:43:38Z</dcterms:created>
  <dcterms:modified xsi:type="dcterms:W3CDTF">2012-10-03T22:44:55Z</dcterms:modified>
</cp:coreProperties>
</file>